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899" r:id="rId2"/>
  </p:sldMasterIdLst>
  <p:notesMasterIdLst>
    <p:notesMasterId r:id="rId16"/>
  </p:notesMasterIdLst>
  <p:handoutMasterIdLst>
    <p:handoutMasterId r:id="rId17"/>
  </p:handoutMasterIdLst>
  <p:sldIdLst>
    <p:sldId id="299" r:id="rId3"/>
    <p:sldId id="1348" r:id="rId4"/>
    <p:sldId id="358" r:id="rId5"/>
    <p:sldId id="1337" r:id="rId6"/>
    <p:sldId id="387" r:id="rId7"/>
    <p:sldId id="1350" r:id="rId8"/>
    <p:sldId id="1354" r:id="rId9"/>
    <p:sldId id="1356" r:id="rId10"/>
    <p:sldId id="1357" r:id="rId11"/>
    <p:sldId id="1355" r:id="rId12"/>
    <p:sldId id="1358" r:id="rId13"/>
    <p:sldId id="1359" r:id="rId14"/>
    <p:sldId id="1352" r:id="rId15"/>
  </p:sldIdLst>
  <p:sldSz cx="9144000" cy="5143500" type="screen16x9"/>
  <p:notesSz cx="7010400" cy="9296400"/>
  <p:custDataLst>
    <p:tags r:id="rId18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8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pos="5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amut, Adam" initials="MA" lastIdx="4" clrIdx="0">
    <p:extLst>
      <p:ext uri="{19B8F6BF-5375-455C-9EA6-DF929625EA0E}">
        <p15:presenceInfo xmlns:p15="http://schemas.microsoft.com/office/powerpoint/2012/main" userId="S::amala310@marriott.com::4b9ba36a-fde9-41a6-9ce6-ae507127ae9e" providerId="AD"/>
      </p:ext>
    </p:extLst>
  </p:cmAuthor>
  <p:cmAuthor id="2" name="Kumar, Pooja" initials="KP" lastIdx="3" clrIdx="1">
    <p:extLst>
      <p:ext uri="{19B8F6BF-5375-455C-9EA6-DF929625EA0E}">
        <p15:presenceInfo xmlns:p15="http://schemas.microsoft.com/office/powerpoint/2012/main" userId="S::pkuma622@marriott.com::78e04e63-5193-4773-8dd4-0f32aa3ffff0" providerId="AD"/>
      </p:ext>
    </p:extLst>
  </p:cmAuthor>
  <p:cmAuthor id="3" name="O'Brien, Michael" initials="OM" lastIdx="13" clrIdx="2">
    <p:extLst>
      <p:ext uri="{19B8F6BF-5375-455C-9EA6-DF929625EA0E}">
        <p15:presenceInfo xmlns:p15="http://schemas.microsoft.com/office/powerpoint/2012/main" userId="S::micobrien@deloitte.com::e89553e6-9617-497b-af52-e2b594f89e44" providerId="AD"/>
      </p:ext>
    </p:extLst>
  </p:cmAuthor>
  <p:cmAuthor id="4" name="Werner, Emily" initials="WE" lastIdx="2" clrIdx="3">
    <p:extLst>
      <p:ext uri="{19B8F6BF-5375-455C-9EA6-DF929625EA0E}">
        <p15:presenceInfo xmlns:p15="http://schemas.microsoft.com/office/powerpoint/2012/main" userId="S::emwerner@deloitte.com::00348a79-44aa-4cb3-9aa5-80a18daa4c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8C69"/>
    <a:srgbClr val="525252"/>
    <a:srgbClr val="343434"/>
    <a:srgbClr val="E7E6E6"/>
    <a:srgbClr val="000000"/>
    <a:srgbClr val="5F4F47"/>
    <a:srgbClr val="5B5A59"/>
    <a:srgbClr val="8C6E48"/>
    <a:srgbClr val="707487"/>
    <a:srgbClr val="231C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70" autoAdjust="0"/>
    <p:restoredTop sz="86407" autoAdjust="0"/>
  </p:normalViewPr>
  <p:slideViewPr>
    <p:cSldViewPr snapToGrid="0" snapToObjects="1">
      <p:cViewPr varScale="1">
        <p:scale>
          <a:sx n="204" d="100"/>
          <a:sy n="204" d="100"/>
        </p:scale>
        <p:origin x="200" y="672"/>
      </p:cViewPr>
      <p:guideLst>
        <p:guide orient="horz" pos="1668"/>
        <p:guide pos="456"/>
        <p:guide pos="5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056"/>
    </p:cViewPr>
  </p:sorterViewPr>
  <p:notesViewPr>
    <p:cSldViewPr snapToGrid="0" snapToObjects="1">
      <p:cViewPr varScale="1">
        <p:scale>
          <a:sx n="168" d="100"/>
          <a:sy n="168" d="100"/>
        </p:scale>
        <p:origin x="656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FA03EC6-CB89-5749-B90A-5099CEF3862D}" type="datetimeFigureOut">
              <a:rPr lang="en-US"/>
              <a:pPr>
                <a:defRPr/>
              </a:pPr>
              <a:t>9/24/20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2E684F3-9527-D34C-960C-D5EDBAA95C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85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354D712-EEC8-6D48-AAD3-2674F4B94605}" type="datetimeFigureOut">
              <a:rPr lang="en-US"/>
              <a:pPr>
                <a:defRPr/>
              </a:pPr>
              <a:t>9/24/20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F52137-CA79-364F-AAD2-CEB3237E17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302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89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Email Referrals/ Advocacy </a:t>
            </a:r>
          </a:p>
          <a:p>
            <a:r>
              <a:rPr lang="en-US" dirty="0"/>
              <a:t>Media Placements partnering with other companies that support the cause</a:t>
            </a:r>
          </a:p>
          <a:p>
            <a:r>
              <a:rPr lang="en-US" dirty="0"/>
              <a:t>Social Engagement to keep the buzz around future events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92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52137-CA79-364F-AAD2-CEB3237E17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320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91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40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55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92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Talking pts.: </a:t>
            </a:r>
          </a:p>
          <a:p>
            <a:r>
              <a:rPr lang="en-US" dirty="0"/>
              <a:t>-Some of them are clustered around transfer stations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Our recommendations are based of our analysis of the Manhattan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64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percentage of traffic goes thru these 7 stations?</a:t>
            </a:r>
            <a:br>
              <a:rPr lang="en-US" dirty="0"/>
            </a:br>
            <a:r>
              <a:rPr lang="en-US" dirty="0"/>
              <a:t>What is the targetable audience based on some assumptions on traffic patterns during weekdays?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81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percentage of traffic goes thru these 7 stations?</a:t>
            </a:r>
            <a:br>
              <a:rPr lang="en-US" dirty="0"/>
            </a:br>
            <a:r>
              <a:rPr lang="en-US" dirty="0"/>
              <a:t>What is the targetable audience based on some assumptions on traffic patterns during weekdays?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83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" y="0"/>
            <a:ext cx="9144000" cy="515112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048000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JW Marriott Phuket Resort &amp; Spa, Thailand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423" t="-75114" b="-66425"/>
          <a:stretch>
            <a:fillRect/>
          </a:stretch>
        </p:blipFill>
        <p:spPr bwMode="auto">
          <a:xfrm>
            <a:off x="0" y="1069975"/>
            <a:ext cx="1374775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786868"/>
            <a:ext cx="7980166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428069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1760379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D322982-B272-884E-AC97-E1AF271AE3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2944" y="4343400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FF9AC244-7199-A541-B334-0A8F7593E77B}" type="slidenum">
              <a:rPr lang="en-US" sz="600" b="0" smtClean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bg1"/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5" y="1044292"/>
            <a:ext cx="8321192" cy="2643422"/>
          </a:xfrm>
        </p:spPr>
        <p:txBody>
          <a:bodyPr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13A95C2-C8AD-FF4C-BC2A-A9370014E8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17720"/>
            <a:ext cx="989220" cy="4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24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8A8296D0-1A9A-E647-8CB7-6A41EE2DD724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5" y="1044292"/>
            <a:ext cx="8321192" cy="2643422"/>
          </a:xfrm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A1D72AFB-87C3-3D49-9856-42899861EF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F2EF8-B3A6-9C4C-BE0E-489AEC6B2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0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95F66526-F5BA-5942-802D-938A72A9A3BA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6" y="1137425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693151" y="152271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200" b="0" i="1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A33BCA4-25A2-EF4F-8ED5-FCD9BB6DAC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8DB34A-4ADC-BD4A-96EC-9F588971C6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84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0349A634-1ABB-884B-99CC-6C8B1CEFF647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6" y="1137425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693151" y="179703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02D6F4E-0DC2-AD4A-B68D-2493015503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E86B62-9379-E146-BAF9-278A1C28F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5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80B20D6-6028-C648-AD48-CC90E5D004BD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6" y="1539761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690103" y="725295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600" b="0" i="1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440383E-B65A-9444-91BE-0950705702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00B5B1-B820-B445-88BE-8AFD2C181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7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1014413"/>
            <a:ext cx="66357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D8AFD20-44A1-1E46-9298-B5D6C72C00E1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670001" y="179703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54531" y="719825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32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55356" y="1611842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66AA677-65BB-EE45-A09C-43D479A9B3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96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 black pat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3F373D7B-BB8F-C743-B460-A77ADF7689AB}" type="slidenum">
              <a:rPr lang="en-US" sz="600" b="0" smtClean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bg1"/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815CD54-2701-F64B-A782-237470BDFF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17720"/>
            <a:ext cx="989220" cy="4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1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1 black 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910896B3-9389-E74B-9A62-148349A9D630}" type="slidenum">
              <a:rPr lang="en-US" sz="600" b="0" smtClean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bg1"/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65ECF96-2A72-1C40-9940-5965E61B12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17720"/>
            <a:ext cx="989220" cy="4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4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1 patter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2"/>
            <a:ext cx="9144000" cy="4572000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E54AF13-672B-7A45-BD64-2DEE2AC1CA46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2F47D4F-85BA-304C-8E6D-610CFFF18D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19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divider 1 patter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14"/>
            <a:ext cx="9144000" cy="4572000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C596D94-A207-7243-B783-79EAA89746F2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3C4B66B-DEBA-5A44-B378-44E0A3992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30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048000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The Ritz-Carlton Ras Al Khaimah, Al Wadi Desert, UAE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0" y="1171575"/>
            <a:ext cx="131603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977368"/>
            <a:ext cx="7980166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>
              <a:defRPr sz="54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784850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500" b="0" i="1" spc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2186337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BAC8CE1A-EB16-7E4D-8412-50D5C81722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94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divider 1 patter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731"/>
            <a:ext cx="9144000" cy="4572000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E81F145E-3531-974B-AC6A-ECAA64CFC1B2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8F853AF-63E8-9549-98CF-6366F17182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33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divider 1 patter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833455F1-9A42-3340-AEFF-BAD883E197D3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57DFD969-2D71-0847-8108-72BBE6E070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6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ack pattern 1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085482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31249904-3AD0-394B-872F-5AAE14F3246C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6" name="Title 31"/>
          <p:cNvSpPr>
            <a:spLocks noGrp="1"/>
          </p:cNvSpPr>
          <p:nvPr>
            <p:ph type="title"/>
          </p:nvPr>
        </p:nvSpPr>
        <p:spPr>
          <a:xfrm>
            <a:off x="666106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A2CC059-7D32-1F46-9587-79FCDA1F19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38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B079E19-6DCD-1A4C-A0C5-140F3DB50CD3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6" name="Title 31"/>
          <p:cNvSpPr>
            <a:spLocks noGrp="1"/>
          </p:cNvSpPr>
          <p:nvPr>
            <p:ph type="title"/>
          </p:nvPr>
        </p:nvSpPr>
        <p:spPr>
          <a:xfrm>
            <a:off x="666106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42292AF-0FCE-1C42-B634-F965DF5E60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1 image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B2833788-4235-9844-B5E9-E35763155949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4521200" y="1044292"/>
            <a:ext cx="4199467" cy="3405788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57881" y="1044292"/>
            <a:ext cx="3472086" cy="340578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9783" y="4204535"/>
            <a:ext cx="3486552" cy="379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7F01DAB-4EAB-4C40-A85C-18C1A9358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150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1 image a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C1188CC-EE45-B642-8792-0FD5CD7D6CF7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66105" y="1044292"/>
            <a:ext cx="4406206" cy="3456588"/>
          </a:xfrm>
        </p:spPr>
        <p:txBody>
          <a:bodyPr>
            <a:normAutofit/>
          </a:bodyPr>
          <a:lstStyle>
            <a:lvl1pPr>
              <a:defRPr sz="14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29881" y="1044292"/>
            <a:ext cx="3468678" cy="345658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310208" y="4250835"/>
            <a:ext cx="3486552" cy="379039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71D88443-F6C2-4140-9ABC-89CF04869C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740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97512534-542B-B142-9BA0-719011AE6733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769071" y="2854961"/>
            <a:ext cx="3706057" cy="1739900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68101" y="1044293"/>
            <a:ext cx="3554464" cy="164810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4890511" y="2854961"/>
            <a:ext cx="3777676" cy="1739899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897779" y="1044292"/>
            <a:ext cx="3554464" cy="164810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4896091" y="2479909"/>
            <a:ext cx="3565003" cy="379039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754283" y="2481838"/>
            <a:ext cx="3565003" cy="379039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31C09841-1312-A84B-8ABC-C43CFAA57F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453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2 uneven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4973C00A-8B53-0D49-97E4-440B1D340171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756527" y="2847693"/>
            <a:ext cx="3175136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207655" y="1044292"/>
            <a:ext cx="1971040" cy="344896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6310774" y="1059887"/>
            <a:ext cx="2550161" cy="3433373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56526" y="1044293"/>
            <a:ext cx="3175137" cy="164810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6" hasCustomPrompt="1"/>
          </p:nvPr>
        </p:nvSpPr>
        <p:spPr>
          <a:xfrm>
            <a:off x="763929" y="2470264"/>
            <a:ext cx="3173392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6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213185" y="4243121"/>
            <a:ext cx="1971554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67901717-546C-E242-87BB-061D67814B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80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10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FBB3C932-830B-B94D-88FE-25BAC5BF092A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70363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749258" y="2847693"/>
            <a:ext cx="2696098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49257" y="1044293"/>
            <a:ext cx="2513219" cy="164810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3521276" y="2847693"/>
            <a:ext cx="2635153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21276" y="1044292"/>
            <a:ext cx="2513219" cy="164810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95230" y="1044292"/>
            <a:ext cx="2513219" cy="164810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6295230" y="2847693"/>
            <a:ext cx="2635153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6" hasCustomPrompt="1"/>
          </p:nvPr>
        </p:nvSpPr>
        <p:spPr>
          <a:xfrm>
            <a:off x="752353" y="2472195"/>
            <a:ext cx="2513635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3520631" y="2472195"/>
            <a:ext cx="2513635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300484" y="2472195"/>
            <a:ext cx="2513635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DFA76DFF-670C-AB4F-89B6-102AADA684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460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A965F47-2A0A-374C-A92A-8CD27D2184C1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87078" y="1011794"/>
            <a:ext cx="8024844" cy="3583066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C0F73C9-C915-F24F-96F2-4285BCCAD4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6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91440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865562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Renaissance Downtown Hotel, Dubai, UAE</a:t>
            </a:r>
          </a:p>
        </p:txBody>
      </p:sp>
      <p:pic>
        <p:nvPicPr>
          <p:cNvPr id="10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0" y="1171575"/>
            <a:ext cx="131603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977368"/>
            <a:ext cx="7980166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>
              <a:defRPr sz="54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20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784850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500" b="0" i="1" spc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2186337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812C65F-906D-A248-ACC8-AB730E8DD2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887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69366C5-8CD8-0643-8CC7-FABA0CFD890A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87078" y="1011794"/>
            <a:ext cx="8024844" cy="3511045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1BB8ABAC-C9B9-4D41-80C9-BD4437AAB7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24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3E9FC6EB-7E81-634B-8902-5C70CE2B92CF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87078" y="1011793"/>
            <a:ext cx="8044635" cy="351923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F90AE762-DECE-5448-AA2E-50E67D9DB4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57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0363B57C-EEC3-2F44-AE43-7C36B1DCBA25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87079" y="1011794"/>
            <a:ext cx="3856156" cy="3511046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4718046" y="1002830"/>
            <a:ext cx="4101353" cy="3511046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8C25CEE-B030-C043-BA94-AFC7E29236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260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" y="0"/>
            <a:ext cx="9144000" cy="515112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048000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JW Marriott Phuket Resort &amp; Spa, Thailand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423" t="-75114" b="-66425"/>
          <a:stretch>
            <a:fillRect/>
          </a:stretch>
        </p:blipFill>
        <p:spPr bwMode="auto">
          <a:xfrm>
            <a:off x="0" y="1069975"/>
            <a:ext cx="1374775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786868"/>
            <a:ext cx="7980166" cy="857250"/>
          </a:xfrm>
          <a:ln>
            <a:noFill/>
          </a:ln>
        </p:spPr>
        <p:txBody>
          <a:bodyPr>
            <a:noAutofit/>
          </a:bodyPr>
          <a:lstStyle>
            <a:lvl1pPr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428069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1760379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D322982-B272-884E-AC97-E1AF271AE3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2944" y="4343400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293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048000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The Ritz-Carlton Ras Al Khaimah, Al Wadi Desert, UAE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0" y="1171575"/>
            <a:ext cx="131603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977368"/>
            <a:ext cx="7980166" cy="857250"/>
          </a:xfrm>
          <a:ln>
            <a:noFill/>
          </a:ln>
        </p:spPr>
        <p:txBody>
          <a:bodyPr>
            <a:noAutofit/>
          </a:bodyPr>
          <a:lstStyle>
            <a:lvl1pPr>
              <a:defRPr sz="54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784850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500" b="0" i="1" spc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2186337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BAC8CE1A-EB16-7E4D-8412-50D5C81722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354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91440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865562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Renaissance Downtown Hotel, Dubai, UAE</a:t>
            </a:r>
          </a:p>
        </p:txBody>
      </p:sp>
      <p:pic>
        <p:nvPicPr>
          <p:cNvPr id="10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0" y="1171575"/>
            <a:ext cx="131603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977368"/>
            <a:ext cx="7980166" cy="857250"/>
          </a:xfrm>
          <a:ln>
            <a:noFill/>
          </a:ln>
        </p:spPr>
        <p:txBody>
          <a:bodyPr>
            <a:noAutofit/>
          </a:bodyPr>
          <a:lstStyle>
            <a:lvl1pPr>
              <a:defRPr sz="54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20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784850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500" b="0" i="1" spc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2186337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812C65F-906D-A248-ACC8-AB730E8DD2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719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865562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JW Marriott Maldives Resort &amp; Spa, Maldives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81" t="-43762" r="2" b="-39491"/>
          <a:stretch>
            <a:fillRect/>
          </a:stretch>
        </p:blipFill>
        <p:spPr bwMode="auto">
          <a:xfrm>
            <a:off x="0" y="1101725"/>
            <a:ext cx="1371600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786868"/>
            <a:ext cx="7980166" cy="857250"/>
          </a:xfrm>
          <a:ln>
            <a:noFill/>
          </a:ln>
        </p:spPr>
        <p:txBody>
          <a:bodyPr>
            <a:noAutofit/>
          </a:bodyPr>
          <a:lstStyle>
            <a:lvl1pPr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428069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1760379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6C78A756-7D04-7A4F-93BC-36E61BD7BD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2944" y="4343400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856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5621338" y="4826000"/>
            <a:ext cx="3371850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THE ST. REGIS LANGKAWI, MALAYSIA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562" t="-385352" b="-298232"/>
          <a:stretch>
            <a:fillRect/>
          </a:stretch>
        </p:blipFill>
        <p:spPr bwMode="auto">
          <a:xfrm flipV="1">
            <a:off x="0" y="4755548"/>
            <a:ext cx="72009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9"/>
          <p:cNvSpPr>
            <a:spLocks noGrp="1"/>
          </p:cNvSpPr>
          <p:nvPr>
            <p:ph type="title" hasCustomPrompt="1"/>
          </p:nvPr>
        </p:nvSpPr>
        <p:spPr>
          <a:xfrm>
            <a:off x="0" y="859380"/>
            <a:ext cx="9144000" cy="857250"/>
          </a:xfr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1906925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0" y="1538892"/>
            <a:ext cx="9158259" cy="9144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4FBB25F-9B28-7D47-AD80-5F4DC3E9F2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157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203200" y="4802188"/>
            <a:ext cx="1879600" cy="255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THE RITZ-CARLTON, BALI, INDONESIA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321" t="-216475" r="26106" b="-210979"/>
          <a:stretch>
            <a:fillRect/>
          </a:stretch>
        </p:blipFill>
        <p:spPr bwMode="auto">
          <a:xfrm flipV="1">
            <a:off x="0" y="4618038"/>
            <a:ext cx="91440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9"/>
          <p:cNvSpPr>
            <a:spLocks noGrp="1"/>
          </p:cNvSpPr>
          <p:nvPr>
            <p:ph type="title" hasCustomPrompt="1"/>
          </p:nvPr>
        </p:nvSpPr>
        <p:spPr>
          <a:xfrm>
            <a:off x="0" y="760525"/>
            <a:ext cx="9144000" cy="857250"/>
          </a:xfr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1808070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0" y="1440037"/>
            <a:ext cx="9158259" cy="9144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2DA3D04-CD70-054F-84B7-0DE0B72E94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878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Subtitle 2"/>
          <p:cNvSpPr txBox="1">
            <a:spLocks/>
          </p:cNvSpPr>
          <p:nvPr userDrawn="1"/>
        </p:nvSpPr>
        <p:spPr>
          <a:xfrm>
            <a:off x="100013" y="4802188"/>
            <a:ext cx="3546475" cy="341312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SANTA MARINA, A LUXURY COLLECTION RESORT, MYKONOS, GREECE</a:t>
            </a: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294" t="-153165" r="29135" b="-253165"/>
          <a:stretch>
            <a:fillRect/>
          </a:stretch>
        </p:blipFill>
        <p:spPr bwMode="auto">
          <a:xfrm flipV="1">
            <a:off x="0" y="4583113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0" y="889267"/>
            <a:ext cx="9144000" cy="857250"/>
          </a:xfr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2094249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0" y="1667804"/>
            <a:ext cx="9158259" cy="9144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b="0" i="1" spc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FECE67BC-6F4D-D24C-8679-0AE8C381F5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4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865562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JW Marriott Maldives Resort &amp; Spa, Maldives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81" t="-43762" r="2" b="-39491"/>
          <a:stretch>
            <a:fillRect/>
          </a:stretch>
        </p:blipFill>
        <p:spPr bwMode="auto">
          <a:xfrm>
            <a:off x="0" y="635381"/>
            <a:ext cx="1371600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786868"/>
            <a:ext cx="7980166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428069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1760379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4554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5162550" y="4826000"/>
            <a:ext cx="3830638" cy="231775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HOTEL MARQUÉS DE RISCAL, A LUXURY COLLECTION HOTEL, ELCIEGO, SPAIN</a:t>
            </a: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246" t="-385336" b="-571745"/>
          <a:stretch>
            <a:fillRect/>
          </a:stretch>
        </p:blipFill>
        <p:spPr bwMode="auto">
          <a:xfrm flipV="1">
            <a:off x="0" y="4617435"/>
            <a:ext cx="53721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0" y="889267"/>
            <a:ext cx="9144000" cy="857250"/>
          </a:xfr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1764736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CE9CE5D-4EBD-0149-9157-74EBBF76CF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727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450C51D9-6209-AE4B-9FA1-29A93C02F8F9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5" y="1044292"/>
            <a:ext cx="8321192" cy="2643422"/>
          </a:xfrm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863828C-4A43-5043-92FA-8B94AD42B9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588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FF9AC244-7199-A541-B334-0A8F7593E77B}" type="slidenum">
              <a:rPr lang="en-US" sz="600" b="0" smtClean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bg1"/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5" y="1044292"/>
            <a:ext cx="8321192" cy="2643422"/>
          </a:xfrm>
        </p:spPr>
        <p:txBody>
          <a:bodyPr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13A95C2-C8AD-FF4C-BC2A-A9370014E8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17720"/>
            <a:ext cx="989220" cy="4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693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8A8296D0-1A9A-E647-8CB7-6A41EE2DD724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5" y="1044292"/>
            <a:ext cx="8321192" cy="2643422"/>
          </a:xfrm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A1D72AFB-87C3-3D49-9856-42899861EF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F2EF8-B3A6-9C4C-BE0E-489AEC6B2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587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95F66526-F5BA-5942-802D-938A72A9A3BA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6" y="1137425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693151" y="152271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200" b="0" i="1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8DB34A-4ADC-BD4A-96EC-9F588971C6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219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0349A634-1ABB-884B-99CC-6C8B1CEFF647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6" y="1137425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693151" y="179703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02D6F4E-0DC2-AD4A-B68D-2493015503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E86B62-9379-E146-BAF9-278A1C28F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293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80B20D6-6028-C648-AD48-CC90E5D004BD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6" y="1539761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690103" y="725295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600" b="0" i="1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440383E-B65A-9444-91BE-0950705702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00B5B1-B820-B445-88BE-8AFD2C181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19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1014413"/>
            <a:ext cx="66357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D8AFD20-44A1-1E46-9298-B5D6C72C00E1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670001" y="179703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54531" y="719825"/>
            <a:ext cx="8321192" cy="1041242"/>
          </a:xfrm>
          <a:noFill/>
        </p:spPr>
        <p:txBody>
          <a:bodyPr>
            <a:normAutofit/>
          </a:bodyPr>
          <a:lstStyle>
            <a:lvl1pPr>
              <a:defRPr sz="32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55356" y="1611842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66AA677-65BB-EE45-A09C-43D479A9B3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724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 black pat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3F373D7B-BB8F-C743-B460-A77ADF7689AB}" type="slidenum">
              <a:rPr lang="en-US" sz="600" b="0" smtClean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bg1"/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815CD54-2701-F64B-A782-237470BDFF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17720"/>
            <a:ext cx="989220" cy="4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83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1 black 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910896B3-9389-E74B-9A62-148349A9D630}" type="slidenum">
              <a:rPr lang="en-US" sz="600" b="0" smtClean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bg1"/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65ECF96-2A72-1C40-9940-5965E61B12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17720"/>
            <a:ext cx="989220" cy="4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60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5621338" y="4826000"/>
            <a:ext cx="3371850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THE ST. REGIS LANGKAWI, MALAYSIA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562" t="-385352" b="-298232"/>
          <a:stretch>
            <a:fillRect/>
          </a:stretch>
        </p:blipFill>
        <p:spPr bwMode="auto">
          <a:xfrm flipV="1">
            <a:off x="0" y="4755548"/>
            <a:ext cx="72009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9"/>
          <p:cNvSpPr>
            <a:spLocks noGrp="1"/>
          </p:cNvSpPr>
          <p:nvPr>
            <p:ph type="title" hasCustomPrompt="1"/>
          </p:nvPr>
        </p:nvSpPr>
        <p:spPr>
          <a:xfrm>
            <a:off x="0" y="859380"/>
            <a:ext cx="9144000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1906925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0" y="1538892"/>
            <a:ext cx="9158259" cy="9144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4FBB25F-9B28-7D47-AD80-5F4DC3E9F2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765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1 patter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2"/>
            <a:ext cx="9144000" cy="4572000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E54AF13-672B-7A45-BD64-2DEE2AC1CA46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2F47D4F-85BA-304C-8E6D-610CFFF18D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40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divider 1 patter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14"/>
            <a:ext cx="9144000" cy="4572000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C596D94-A207-7243-B783-79EAA89746F2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3C4B66B-DEBA-5A44-B378-44E0A3992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57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divider 1 patter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731"/>
            <a:ext cx="9144000" cy="4572000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E81F145E-3531-974B-AC6A-ECAA64CFC1B2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8F853AF-63E8-9549-98CF-6366F17182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54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divider 1 patter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833455F1-9A42-3340-AEFF-BAD883E197D3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57DFD969-2D71-0847-8108-72BBE6E070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85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ack pattern 1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085482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31249904-3AD0-394B-872F-5AAE14F3246C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6" name="Title 31"/>
          <p:cNvSpPr>
            <a:spLocks noGrp="1"/>
          </p:cNvSpPr>
          <p:nvPr>
            <p:ph type="title"/>
          </p:nvPr>
        </p:nvSpPr>
        <p:spPr>
          <a:xfrm>
            <a:off x="666106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A2CC059-7D32-1F46-9587-79FCDA1F19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70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B079E19-6DCD-1A4C-A0C5-140F3DB50CD3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6" name="Title 31"/>
          <p:cNvSpPr>
            <a:spLocks noGrp="1"/>
          </p:cNvSpPr>
          <p:nvPr>
            <p:ph type="title"/>
          </p:nvPr>
        </p:nvSpPr>
        <p:spPr>
          <a:xfrm>
            <a:off x="666106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42292AF-0FCE-1C42-B634-F965DF5E60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1 image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B2833788-4235-9844-B5E9-E35763155949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4521200" y="1044292"/>
            <a:ext cx="4199467" cy="3405788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57881" y="1044292"/>
            <a:ext cx="3472086" cy="340578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9783" y="4204535"/>
            <a:ext cx="3486552" cy="379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7F01DAB-4EAB-4C40-A85C-18C1A9358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81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1 image a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C1188CC-EE45-B642-8792-0FD5CD7D6CF7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66105" y="1044292"/>
            <a:ext cx="4406206" cy="3456588"/>
          </a:xfrm>
        </p:spPr>
        <p:txBody>
          <a:bodyPr>
            <a:normAutofit/>
          </a:bodyPr>
          <a:lstStyle>
            <a:lvl1pPr>
              <a:defRPr sz="14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29881" y="1044292"/>
            <a:ext cx="3468678" cy="345658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310208" y="4250835"/>
            <a:ext cx="3486552" cy="379039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71D88443-F6C2-4140-9ABC-89CF04869C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205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97512534-542B-B142-9BA0-719011AE6733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769071" y="2854961"/>
            <a:ext cx="3706057" cy="1739900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68101" y="1044293"/>
            <a:ext cx="3554464" cy="164810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4890511" y="2854961"/>
            <a:ext cx="3777676" cy="1739899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897779" y="1044292"/>
            <a:ext cx="3554464" cy="164810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4896091" y="2479909"/>
            <a:ext cx="3565003" cy="379039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754283" y="2481838"/>
            <a:ext cx="3565003" cy="379039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31C09841-1312-A84B-8ABC-C43CFAA57F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026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2 uneven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4973C00A-8B53-0D49-97E4-440B1D340171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756527" y="2847693"/>
            <a:ext cx="3175136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207655" y="1044292"/>
            <a:ext cx="1971040" cy="344896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6310774" y="1059887"/>
            <a:ext cx="2550161" cy="3433373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56526" y="1044293"/>
            <a:ext cx="3175137" cy="164810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6" hasCustomPrompt="1"/>
          </p:nvPr>
        </p:nvSpPr>
        <p:spPr>
          <a:xfrm>
            <a:off x="763929" y="2470264"/>
            <a:ext cx="3173392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6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213185" y="4243121"/>
            <a:ext cx="1971554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67901717-546C-E242-87BB-061D67814B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1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203200" y="4802188"/>
            <a:ext cx="1879600" cy="255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THE RITZ-CARLTON, BALI, INDONESIA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321" t="-216475" r="26106" b="-210979"/>
          <a:stretch>
            <a:fillRect/>
          </a:stretch>
        </p:blipFill>
        <p:spPr bwMode="auto">
          <a:xfrm flipV="1">
            <a:off x="0" y="4618038"/>
            <a:ext cx="91440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9"/>
          <p:cNvSpPr>
            <a:spLocks noGrp="1"/>
          </p:cNvSpPr>
          <p:nvPr>
            <p:ph type="title" hasCustomPrompt="1"/>
          </p:nvPr>
        </p:nvSpPr>
        <p:spPr>
          <a:xfrm>
            <a:off x="0" y="760525"/>
            <a:ext cx="9144000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1808070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0" y="1440037"/>
            <a:ext cx="9158259" cy="9144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2DA3D04-CD70-054F-84B7-0DE0B72E94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5830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10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FBB3C932-830B-B94D-88FE-25BAC5BF092A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70363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749258" y="2847693"/>
            <a:ext cx="2696098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49257" y="1044293"/>
            <a:ext cx="2513219" cy="164810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3521276" y="2847693"/>
            <a:ext cx="2635153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21276" y="1044292"/>
            <a:ext cx="2513219" cy="164810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95230" y="1044292"/>
            <a:ext cx="2513219" cy="164810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6295230" y="2847693"/>
            <a:ext cx="2635153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6" hasCustomPrompt="1"/>
          </p:nvPr>
        </p:nvSpPr>
        <p:spPr>
          <a:xfrm>
            <a:off x="752353" y="2472195"/>
            <a:ext cx="2513635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3520631" y="2472195"/>
            <a:ext cx="2513635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300484" y="2472195"/>
            <a:ext cx="2513635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DFA76DFF-670C-AB4F-89B6-102AADA684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391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A965F47-2A0A-374C-A92A-8CD27D2184C1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87078" y="1011794"/>
            <a:ext cx="8024844" cy="3583066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C0F73C9-C915-F24F-96F2-4285BCCAD4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094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69366C5-8CD8-0643-8CC7-FABA0CFD890A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87078" y="1011794"/>
            <a:ext cx="8024844" cy="3511045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1BB8ABAC-C9B9-4D41-80C9-BD4437AAB7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274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3E9FC6EB-7E81-634B-8902-5C70CE2B92CF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87078" y="1011793"/>
            <a:ext cx="8044635" cy="351923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F90AE762-DECE-5448-AA2E-50E67D9DB4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0679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0363B57C-EEC3-2F44-AE43-7C36B1DCBA25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87079" y="1011794"/>
            <a:ext cx="3856156" cy="3511046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4718046" y="1002830"/>
            <a:ext cx="4101353" cy="3511046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8C25CEE-B030-C043-BA94-AFC7E29236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7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Subtitle 2"/>
          <p:cNvSpPr txBox="1">
            <a:spLocks/>
          </p:cNvSpPr>
          <p:nvPr userDrawn="1"/>
        </p:nvSpPr>
        <p:spPr>
          <a:xfrm>
            <a:off x="100013" y="4802188"/>
            <a:ext cx="3546475" cy="341312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SANTA MARINA, A LUXURY COLLECTION RESORT, MYKONOS, GREECE</a:t>
            </a: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294" t="-153165" r="29135" b="-253165"/>
          <a:stretch>
            <a:fillRect/>
          </a:stretch>
        </p:blipFill>
        <p:spPr bwMode="auto">
          <a:xfrm flipV="1">
            <a:off x="0" y="4583113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0" y="889267"/>
            <a:ext cx="9144000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2094249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0" y="1667804"/>
            <a:ext cx="9158259" cy="9144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b="0" i="1" spc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FECE67BC-6F4D-D24C-8679-0AE8C381F5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4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5162550" y="4826000"/>
            <a:ext cx="3830638" cy="231775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HOTEL MARQUÉS DE RISCAL, A LUXURY COLLECTION HOTEL, ELCIEGO, SPAIN</a:t>
            </a: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246" t="-385336" b="-571745"/>
          <a:stretch>
            <a:fillRect/>
          </a:stretch>
        </p:blipFill>
        <p:spPr bwMode="auto">
          <a:xfrm flipV="1">
            <a:off x="0" y="4617435"/>
            <a:ext cx="53721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0" y="889267"/>
            <a:ext cx="9144000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1764736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CE9CE5D-4EBD-0149-9157-74EBBF76CF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03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450C51D9-6209-AE4B-9FA1-29A93C02F8F9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5" y="1044292"/>
            <a:ext cx="8321192" cy="2643422"/>
          </a:xfrm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863828C-4A43-5043-92FA-8B94AD42B9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6F105A-0FD3-8C47-93F1-2EF4CE66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9EB9AC-2F2E-E74E-9BAA-E8587C29D9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15B0AD5-9FA0-A94F-82FE-4CE4E1FBE6E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3.xml"/><Relationship Id="rId34" Type="http://schemas.openxmlformats.org/officeDocument/2006/relationships/vmlDrawing" Target="../drawings/vmlDrawing2.v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37" Type="http://schemas.openxmlformats.org/officeDocument/2006/relationships/oleObject" Target="../embeddings/oleObject2.bin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36" Type="http://schemas.openxmlformats.org/officeDocument/2006/relationships/tags" Target="../tags/tag5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35" Type="http://schemas.openxmlformats.org/officeDocument/2006/relationships/tags" Target="../tags/tag4.xml"/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A0B4A48-3F03-405E-850E-54E9A4C93CA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2081115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6" name="think-cell Slide" r:id="rId37" imgW="175" imgH="175" progId="TCLayout.ActiveDocument.1">
                  <p:embed/>
                </p:oleObj>
              </mc:Choice>
              <mc:Fallback>
                <p:oleObj name="think-cell Slide" r:id="rId37" imgW="175" imgH="17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4E915A8-6C31-4618-99A5-095FC9CCBCD5}"/>
              </a:ext>
            </a:extLst>
          </p:cNvPr>
          <p:cNvSpPr/>
          <p:nvPr userDrawn="1">
            <p:custDataLst>
              <p:tags r:id="rId3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800" b="0" i="0">
                <a:solidFill>
                  <a:schemeClr val="tx1">
                    <a:tint val="75000"/>
                  </a:schemeClr>
                </a:solidFill>
                <a:latin typeface="Swiss721 BT" charset="0"/>
                <a:ea typeface="Swiss721 BT" charset="0"/>
                <a:cs typeface="Swiss721 BT" charset="0"/>
              </a:defRPr>
            </a:lvl1pPr>
          </a:lstStyle>
          <a:p>
            <a:pPr>
              <a:defRPr/>
            </a:pPr>
            <a:fld id="{715B0AD5-9FA0-A94F-82FE-4CE4E1FBE6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F48C3F1-F103-8A49-9385-99683AF01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7" r:id="rId2"/>
    <p:sldLayoutId id="2147483868" r:id="rId3"/>
    <p:sldLayoutId id="2147483866" r:id="rId4"/>
    <p:sldLayoutId id="2147483869" r:id="rId5"/>
    <p:sldLayoutId id="2147483870" r:id="rId6"/>
    <p:sldLayoutId id="2147483871" r:id="rId7"/>
    <p:sldLayoutId id="2147483872" r:id="rId8"/>
    <p:sldLayoutId id="2147483875" r:id="rId9"/>
    <p:sldLayoutId id="2147483874" r:id="rId10"/>
    <p:sldLayoutId id="2147483876" r:id="rId11"/>
    <p:sldLayoutId id="2147483877" r:id="rId12"/>
    <p:sldLayoutId id="2147483878" r:id="rId13"/>
    <p:sldLayoutId id="2147483880" r:id="rId14"/>
    <p:sldLayoutId id="2147483879" r:id="rId15"/>
    <p:sldLayoutId id="2147483881" r:id="rId16"/>
    <p:sldLayoutId id="2147483882" r:id="rId17"/>
    <p:sldLayoutId id="2147483883" r:id="rId18"/>
    <p:sldLayoutId id="2147483884" r:id="rId19"/>
    <p:sldLayoutId id="2147483885" r:id="rId20"/>
    <p:sldLayoutId id="2147483886" r:id="rId21"/>
    <p:sldLayoutId id="2147483887" r:id="rId22"/>
    <p:sldLayoutId id="2147483888" r:id="rId23"/>
    <p:sldLayoutId id="2147483889" r:id="rId24"/>
    <p:sldLayoutId id="2147483890" r:id="rId25"/>
    <p:sldLayoutId id="2147483891" r:id="rId26"/>
    <p:sldLayoutId id="2147483892" r:id="rId27"/>
    <p:sldLayoutId id="2147483893" r:id="rId28"/>
    <p:sldLayoutId id="2147483894" r:id="rId29"/>
    <p:sldLayoutId id="2147483896" r:id="rId30"/>
    <p:sldLayoutId id="2147483897" r:id="rId31"/>
    <p:sldLayoutId id="2147483898" r:id="rId32"/>
  </p:sldLayoutIdLst>
  <p:hf sldNum="0"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b="1" kern="1200">
          <a:solidFill>
            <a:srgbClr val="231C17"/>
          </a:solidFill>
          <a:latin typeface="Swiss721 BlkCn BT" panose="020B0806030502040204" pitchFamily="34" charset="0"/>
          <a:ea typeface="Swiss721 BlkCn BT" panose="020B0806030502040204" pitchFamily="34" charset="0"/>
          <a:cs typeface="Swiss721 BlkCn BT" panose="020B0806030502040204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A0B4A48-3F03-405E-850E-54E9A4C93CA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4" name="think-cell Slide" r:id="rId37" imgW="175" imgH="175" progId="TCLayout.ActiveDocument.1">
                  <p:embed/>
                </p:oleObj>
              </mc:Choice>
              <mc:Fallback>
                <p:oleObj name="think-cell Slide" r:id="rId37" imgW="175" imgH="175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A0B4A48-3F03-405E-850E-54E9A4C93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4E915A8-6C31-4618-99A5-095FC9CCBCD5}"/>
              </a:ext>
            </a:extLst>
          </p:cNvPr>
          <p:cNvSpPr/>
          <p:nvPr userDrawn="1">
            <p:custDataLst>
              <p:tags r:id="rId3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800" b="0" i="0">
                <a:solidFill>
                  <a:schemeClr val="tx1">
                    <a:tint val="75000"/>
                  </a:schemeClr>
                </a:solidFill>
                <a:latin typeface="Swiss721 BT" charset="0"/>
                <a:ea typeface="Swiss721 BT" charset="0"/>
                <a:cs typeface="Swiss721 BT" charset="0"/>
              </a:defRPr>
            </a:lvl1pPr>
          </a:lstStyle>
          <a:p>
            <a:pPr>
              <a:defRPr/>
            </a:pPr>
            <a:fld id="{715B0AD5-9FA0-A94F-82FE-4CE4E1FBE6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3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  <p:sldLayoutId id="2147483911" r:id="rId12"/>
    <p:sldLayoutId id="2147483912" r:id="rId13"/>
    <p:sldLayoutId id="2147483913" r:id="rId14"/>
    <p:sldLayoutId id="2147483914" r:id="rId15"/>
    <p:sldLayoutId id="2147483915" r:id="rId16"/>
    <p:sldLayoutId id="2147483916" r:id="rId17"/>
    <p:sldLayoutId id="2147483917" r:id="rId18"/>
    <p:sldLayoutId id="2147483918" r:id="rId19"/>
    <p:sldLayoutId id="2147483919" r:id="rId20"/>
    <p:sldLayoutId id="2147483920" r:id="rId21"/>
    <p:sldLayoutId id="2147483921" r:id="rId22"/>
    <p:sldLayoutId id="2147483922" r:id="rId23"/>
    <p:sldLayoutId id="2147483923" r:id="rId24"/>
    <p:sldLayoutId id="2147483924" r:id="rId25"/>
    <p:sldLayoutId id="2147483925" r:id="rId26"/>
    <p:sldLayoutId id="2147483926" r:id="rId27"/>
    <p:sldLayoutId id="2147483927" r:id="rId28"/>
    <p:sldLayoutId id="2147483928" r:id="rId29"/>
    <p:sldLayoutId id="2147483929" r:id="rId30"/>
    <p:sldLayoutId id="2147483930" r:id="rId31"/>
    <p:sldLayoutId id="2147483931" r:id="rId32"/>
  </p:sldLayoutIdLst>
  <p:hf sldNum="0"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b="1" kern="1200">
          <a:solidFill>
            <a:srgbClr val="231C17"/>
          </a:solidFill>
          <a:latin typeface="Swiss721 BlkCn BT" panose="020B0806030502040204" pitchFamily="34" charset="0"/>
          <a:ea typeface="Swiss721 BlkCn BT" panose="020B0806030502040204" pitchFamily="34" charset="0"/>
          <a:cs typeface="Swiss721 BlkCn BT" panose="020B0806030502040204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tags" Target="../tags/tag7.xml"/><Relationship Id="rId7" Type="http://schemas.openxmlformats.org/officeDocument/2006/relationships/image" Target="../media/image1.emf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tags" Target="../tags/tag19.xml"/><Relationship Id="rId7" Type="http://schemas.openxmlformats.org/officeDocument/2006/relationships/image" Target="../media/image1.emf"/><Relationship Id="rId12" Type="http://schemas.openxmlformats.org/officeDocument/2006/relationships/image" Target="../media/image39.png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38.sv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37.png"/><Relationship Id="rId4" Type="http://schemas.openxmlformats.org/officeDocument/2006/relationships/slideLayout" Target="../slideLayouts/slideLayout44.xml"/><Relationship Id="rId9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tags" Target="../tags/tag9.xml"/><Relationship Id="rId7" Type="http://schemas.openxmlformats.org/officeDocument/2006/relationships/image" Target="../media/image1.emf"/><Relationship Id="rId12" Type="http://schemas.openxmlformats.org/officeDocument/2006/relationships/image" Target="../media/image31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30.sv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slideLayout" Target="../slideLayouts/slideLayout44.xml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1.emf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tags" Target="../tags/tag13.xml"/><Relationship Id="rId7" Type="http://schemas.openxmlformats.org/officeDocument/2006/relationships/image" Target="../media/image1.emf"/><Relationship Id="rId12" Type="http://schemas.openxmlformats.org/officeDocument/2006/relationships/image" Target="../media/image39.png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38.sv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37.png"/><Relationship Id="rId4" Type="http://schemas.openxmlformats.org/officeDocument/2006/relationships/slideLayout" Target="../slideLayouts/slideLayout44.xml"/><Relationship Id="rId9" Type="http://schemas.openxmlformats.org/officeDocument/2006/relationships/image" Target="../media/image3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eb.mta.info/developers/turnstile.html" TargetMode="External"/><Relationship Id="rId3" Type="http://schemas.openxmlformats.org/officeDocument/2006/relationships/tags" Target="../tags/tag15.xml"/><Relationship Id="rId7" Type="http://schemas.openxmlformats.org/officeDocument/2006/relationships/image" Target="../media/image1.emf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17.xml"/><Relationship Id="rId7" Type="http://schemas.openxmlformats.org/officeDocument/2006/relationships/image" Target="../media/image1.emf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4912DE3-7B14-4E90-B9C2-45992143D8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825995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2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47C5B91-79B3-46FD-91B1-BBFE9BF23A4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43009" name="Title 3"/>
          <p:cNvSpPr>
            <a:spLocks noGrp="1"/>
          </p:cNvSpPr>
          <p:nvPr>
            <p:ph type="title"/>
          </p:nvPr>
        </p:nvSpPr>
        <p:spPr>
          <a:xfrm>
            <a:off x="1384300" y="787400"/>
            <a:ext cx="7197569" cy="857250"/>
          </a:xfrm>
        </p:spPr>
        <p:txBody>
          <a:bodyPr/>
          <a:lstStyle/>
          <a:p>
            <a:pPr eaLnBrk="1" hangingPunct="1"/>
            <a:r>
              <a:rPr lang="en-US" altLang="en-US" dirty="0"/>
              <a:t>CX Journey Management Overview</a:t>
            </a:r>
          </a:p>
        </p:txBody>
      </p:sp>
      <p:pic>
        <p:nvPicPr>
          <p:cNvPr id="6" name="Picture 5" descr="A picture containing Woman in Technology&#10;&#10;Description automatically generated">
            <a:extLst>
              <a:ext uri="{FF2B5EF4-FFF2-40B4-BE49-F238E27FC236}">
                <a16:creationId xmlns:a16="http://schemas.microsoft.com/office/drawing/2014/main" id="{58E2DC63-BEB3-0E4C-B049-392D6925BB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6087850" cy="51435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A05BB27A-A925-6348-9738-62257CA85766}"/>
              </a:ext>
            </a:extLst>
          </p:cNvPr>
          <p:cNvSpPr txBox="1">
            <a:spLocks/>
          </p:cNvSpPr>
          <p:nvPr/>
        </p:nvSpPr>
        <p:spPr>
          <a:xfrm>
            <a:off x="6273665" y="1869877"/>
            <a:ext cx="2870335" cy="104124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9pPr>
          </a:lstStyle>
          <a:p>
            <a:pPr eaLnBrk="1" hangingPunct="1"/>
            <a:r>
              <a:rPr lang="en-US" altLang="en-US" sz="1400" dirty="0">
                <a:solidFill>
                  <a:schemeClr val="tx1"/>
                </a:solidFill>
              </a:rPr>
              <a:t>2020 Fall WTWY Annual Gala : Proposal for Engaging prospective audience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A40181-23A9-294D-920B-C10E6ECEA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046" y="836477"/>
            <a:ext cx="2603313" cy="2488860"/>
          </a:xfrm>
        </p:spPr>
        <p:txBody>
          <a:bodyPr/>
          <a:lstStyle/>
          <a:p>
            <a:r>
              <a:rPr lang="en-US" dirty="0"/>
              <a:t>Analysis focused on weekday commuter traffic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CDB60-56FC-8C4C-959D-9ADCB3CDED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Daily traffic patterns at ‘Hot Spot’ MTA stations</a:t>
            </a:r>
          </a:p>
        </p:txBody>
      </p:sp>
      <p:pic>
        <p:nvPicPr>
          <p:cNvPr id="6" name="Picture 5" descr="A picture containing room&#10;&#10;Description automatically generated">
            <a:extLst>
              <a:ext uri="{FF2B5EF4-FFF2-40B4-BE49-F238E27FC236}">
                <a16:creationId xmlns:a16="http://schemas.microsoft.com/office/drawing/2014/main" id="{9A8F16C7-0762-094A-93BF-CBC97DDC2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678" y="836477"/>
            <a:ext cx="6096321" cy="2313819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2E48574-A7D9-854E-88AC-6037FFAF9F01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FEE0865-E31C-034C-A126-FFF7E73A1C9A}"/>
              </a:ext>
            </a:extLst>
          </p:cNvPr>
          <p:cNvSpPr txBox="1">
            <a:spLocks/>
          </p:cNvSpPr>
          <p:nvPr/>
        </p:nvSpPr>
        <p:spPr bwMode="auto">
          <a:xfrm>
            <a:off x="553245" y="2250910"/>
            <a:ext cx="2546947" cy="264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433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CDB60-56FC-8C4C-959D-9ADCB3CDED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7682" y="403730"/>
            <a:ext cx="8321192" cy="403508"/>
          </a:xfrm>
        </p:spPr>
        <p:txBody>
          <a:bodyPr/>
          <a:lstStyle/>
          <a:p>
            <a:r>
              <a:rPr lang="en-US" dirty="0"/>
              <a:t>Not all times of the day are alike…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2E48574-A7D9-854E-88AC-6037FFAF9F01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FEE0865-E31C-034C-A126-FFF7E73A1C9A}"/>
              </a:ext>
            </a:extLst>
          </p:cNvPr>
          <p:cNvSpPr txBox="1">
            <a:spLocks/>
          </p:cNvSpPr>
          <p:nvPr/>
        </p:nvSpPr>
        <p:spPr bwMode="auto">
          <a:xfrm>
            <a:off x="553245" y="2250910"/>
            <a:ext cx="2546947" cy="264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 descr="A picture containing implement, stationary&#10;&#10;Description automatically generated">
            <a:extLst>
              <a:ext uri="{FF2B5EF4-FFF2-40B4-BE49-F238E27FC236}">
                <a16:creationId xmlns:a16="http://schemas.microsoft.com/office/drawing/2014/main" id="{1CAE5DBA-4129-CA45-8764-E7DC21A79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4" y="1159443"/>
            <a:ext cx="8886140" cy="358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88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022773F-F87D-4E58-8E60-735547EDCC1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5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022773F-F87D-4E58-8E60-735547EDC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4F95765-49A6-4A31-8C74-B8522405CC9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b="1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655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Recommendation &amp; Opportunities for the future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93A140-1DC5-4563-B16C-3203B2B4C5B9}"/>
              </a:ext>
            </a:extLst>
          </p:cNvPr>
          <p:cNvSpPr/>
          <p:nvPr/>
        </p:nvSpPr>
        <p:spPr>
          <a:xfrm>
            <a:off x="756721" y="817733"/>
            <a:ext cx="48298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Swiss721 BT" panose="020B0504020202020204" pitchFamily="34" charset="0"/>
              </a:rPr>
              <a:t>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wiss721 BT" panose="020B0504020202020204" pitchFamily="34" charset="0"/>
              </a:rPr>
              <a:t>Top 3- 5 listed below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Swiss721 BT" panose="020B0504020202020204" pitchFamily="34" charset="0"/>
              </a:rPr>
              <a:t>yyy</a:t>
            </a:r>
            <a:endParaRPr lang="en-US" sz="1400" dirty="0">
              <a:latin typeface="Swiss721 BT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Swiss721 BT" panose="020B0504020202020204" pitchFamily="34" charset="0"/>
              </a:rPr>
              <a:t>zzz</a:t>
            </a:r>
            <a:endParaRPr lang="en-US" sz="1400" dirty="0">
              <a:latin typeface="Swiss721 BT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  <a:p>
            <a:r>
              <a:rPr lang="en-US" sz="1400" b="1" dirty="0">
                <a:latin typeface="Swiss721 BT" panose="020B0504020202020204" pitchFamily="34" charset="0"/>
              </a:rPr>
              <a:t>When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Swiss721 BT" panose="020B0504020202020204" pitchFamily="34" charset="0"/>
              </a:rPr>
              <a:t>Day of week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Swiss721 BT" panose="020B0504020202020204" pitchFamily="34" charset="0"/>
              </a:rPr>
              <a:t>Time of day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  <a:p>
            <a:r>
              <a:rPr lang="en-US" sz="1400" b="1" dirty="0">
                <a:latin typeface="Swiss721 BT" panose="020B0504020202020204" pitchFamily="34" charset="0"/>
              </a:rPr>
              <a:t>What/How?</a:t>
            </a:r>
          </a:p>
          <a:p>
            <a:r>
              <a:rPr lang="en-US" sz="1400" dirty="0">
                <a:latin typeface="Swiss721 BT" panose="020B0504020202020204" pitchFamily="34" charset="0"/>
              </a:rPr>
              <a:t>We see a real opportunity to increase awareness/reach among the target audience of technology professionals and drive sign-ups for the upcoming annual gala  by strategically deploying smaller teams to 10 stations in the city to reach over 60% of the targets</a:t>
            </a:r>
          </a:p>
          <a:p>
            <a:endParaRPr lang="en-US" sz="1400" dirty="0">
              <a:latin typeface="Swiss721 BT" panose="020B0504020202020204" pitchFamily="34" charset="0"/>
            </a:endParaRPr>
          </a:p>
        </p:txBody>
      </p:sp>
      <p:pic>
        <p:nvPicPr>
          <p:cNvPr id="6" name="Graphic 5" descr="Target">
            <a:extLst>
              <a:ext uri="{FF2B5EF4-FFF2-40B4-BE49-F238E27FC236}">
                <a16:creationId xmlns:a16="http://schemas.microsoft.com/office/drawing/2014/main" id="{0E89C59B-15A7-434E-9FE2-55BF440EFE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534" y="3117279"/>
            <a:ext cx="456928" cy="456928"/>
          </a:xfrm>
          <a:prstGeom prst="rect">
            <a:avLst/>
          </a:prstGeom>
        </p:spPr>
      </p:pic>
      <p:pic>
        <p:nvPicPr>
          <p:cNvPr id="20" name="Graphic 19" descr="Lights On">
            <a:extLst>
              <a:ext uri="{FF2B5EF4-FFF2-40B4-BE49-F238E27FC236}">
                <a16:creationId xmlns:a16="http://schemas.microsoft.com/office/drawing/2014/main" id="{B6FFF868-6D98-0049-B8DE-65F083687B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5597" y="2009537"/>
            <a:ext cx="456865" cy="456865"/>
          </a:xfrm>
          <a:prstGeom prst="rect">
            <a:avLst/>
          </a:prstGeom>
        </p:spPr>
      </p:pic>
      <p:pic>
        <p:nvPicPr>
          <p:cNvPr id="22" name="Graphic 21" descr="Research">
            <a:extLst>
              <a:ext uri="{FF2B5EF4-FFF2-40B4-BE49-F238E27FC236}">
                <a16:creationId xmlns:a16="http://schemas.microsoft.com/office/drawing/2014/main" id="{E3A4342E-CF8C-8248-A703-2EAA92DF7A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534" y="787824"/>
            <a:ext cx="494632" cy="494632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AF9B89C-7121-2D4B-B6CD-372B62DC5871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6042C-BF6A-C542-8F19-26DE5F2CFE58}"/>
              </a:ext>
            </a:extLst>
          </p:cNvPr>
          <p:cNvSpPr txBox="1"/>
          <p:nvPr/>
        </p:nvSpPr>
        <p:spPr>
          <a:xfrm>
            <a:off x="6513534" y="2234755"/>
            <a:ext cx="1691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Map here</a:t>
            </a:r>
          </a:p>
        </p:txBody>
      </p:sp>
    </p:spTree>
    <p:extLst>
      <p:ext uri="{BB962C8B-B14F-4D97-AF65-F5344CB8AC3E}">
        <p14:creationId xmlns:p14="http://schemas.microsoft.com/office/powerpoint/2010/main" val="3008281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A40181-23A9-294D-920B-C10E6ECEA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404" y="1085482"/>
            <a:ext cx="8321192" cy="264342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7E2AB4-5890-4F47-9D01-4B1BDA5B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1E1956F-B430-894B-ABC4-CB9D340909E5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</p:spTree>
    <p:extLst>
      <p:ext uri="{BB962C8B-B14F-4D97-AF65-F5344CB8AC3E}">
        <p14:creationId xmlns:p14="http://schemas.microsoft.com/office/powerpoint/2010/main" val="3343864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022773F-F87D-4E58-8E60-735547EDCC1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35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022773F-F87D-4E58-8E60-735547EDC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4F95765-49A6-4A31-8C74-B8522405CC9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wiss721 BlkCn BT" panose="020B0806030502040204" pitchFamily="34" charset="0"/>
              <a:ea typeface="+mn-ea"/>
              <a:cs typeface="+mn-cs"/>
              <a:sym typeface="Swiss721 BlkCn BT" panose="020B0806030502040204" pitchFamily="34" charset="0"/>
            </a:endParaRPr>
          </a:p>
        </p:txBody>
      </p:sp>
      <p:sp>
        <p:nvSpPr>
          <p:cNvPr id="655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PROJECT TEAM</a:t>
            </a:r>
          </a:p>
        </p:txBody>
      </p:sp>
      <p:pic>
        <p:nvPicPr>
          <p:cNvPr id="47" name="Picture 46" descr="Aspiration">
            <a:extLst>
              <a:ext uri="{FF2B5EF4-FFF2-40B4-BE49-F238E27FC236}">
                <a16:creationId xmlns:a16="http://schemas.microsoft.com/office/drawing/2014/main" id="{8AB0C590-0AAF-4440-9E89-48BA8438DCAA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79691" y="1075003"/>
            <a:ext cx="929813" cy="929813"/>
          </a:xfrm>
          <a:prstGeom prst="ellipse">
            <a:avLst/>
          </a:prstGeom>
        </p:spPr>
      </p:pic>
      <p:pic>
        <p:nvPicPr>
          <p:cNvPr id="48" name="Picture 47" descr="Baseball">
            <a:extLst>
              <a:ext uri="{FF2B5EF4-FFF2-40B4-BE49-F238E27FC236}">
                <a16:creationId xmlns:a16="http://schemas.microsoft.com/office/drawing/2014/main" id="{BD138E82-BA89-4E84-9544-87EEB7A1EDE8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176613" y="1073366"/>
            <a:ext cx="933088" cy="933088"/>
          </a:xfrm>
          <a:prstGeom prst="ellipse">
            <a:avLst/>
          </a:prstGeom>
        </p:spPr>
      </p:pic>
      <p:pic>
        <p:nvPicPr>
          <p:cNvPr id="49" name="Picture 48" descr="Angel face outline">
            <a:extLst>
              <a:ext uri="{FF2B5EF4-FFF2-40B4-BE49-F238E27FC236}">
                <a16:creationId xmlns:a16="http://schemas.microsoft.com/office/drawing/2014/main" id="{56A210EE-6DC6-4BD5-8DD5-CBF37DD0D0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78054" y="2478597"/>
            <a:ext cx="933088" cy="933088"/>
          </a:xfrm>
          <a:prstGeom prst="ellipse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2" name="Picture 51" descr="Artificial Intelligence">
            <a:extLst>
              <a:ext uri="{FF2B5EF4-FFF2-40B4-BE49-F238E27FC236}">
                <a16:creationId xmlns:a16="http://schemas.microsoft.com/office/drawing/2014/main" id="{DCEADF59-A9D1-453F-B38B-94F2A3BAD6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182470" y="2479135"/>
            <a:ext cx="933088" cy="933088"/>
          </a:xfrm>
          <a:prstGeom prst="ellipse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6DFB1312-81AB-4FD0-889C-778E9ADD6773}"/>
              </a:ext>
            </a:extLst>
          </p:cNvPr>
          <p:cNvSpPr/>
          <p:nvPr/>
        </p:nvSpPr>
        <p:spPr>
          <a:xfrm>
            <a:off x="1609504" y="1424526"/>
            <a:ext cx="1680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Andrew</a:t>
            </a:r>
          </a:p>
          <a:p>
            <a:pPr lvl="0">
              <a:defRPr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Role 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B8859B2-ABA4-4B13-8385-C5D5FAA7270A}"/>
              </a:ext>
            </a:extLst>
          </p:cNvPr>
          <p:cNvSpPr/>
          <p:nvPr/>
        </p:nvSpPr>
        <p:spPr>
          <a:xfrm>
            <a:off x="5118110" y="1423389"/>
            <a:ext cx="1680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Ganesh</a:t>
            </a:r>
          </a:p>
          <a:p>
            <a:pPr lvl="0">
              <a:defRPr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Role B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865C130-F40B-425F-85BD-1F23A524A174}"/>
              </a:ext>
            </a:extLst>
          </p:cNvPr>
          <p:cNvSpPr/>
          <p:nvPr/>
        </p:nvSpPr>
        <p:spPr>
          <a:xfrm>
            <a:off x="1617115" y="2907956"/>
            <a:ext cx="1680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Navish</a:t>
            </a:r>
            <a:endParaRPr lang="en-US" sz="1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defRPr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Role C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0C7CA43-912A-40B5-9986-0C1300C06D57}"/>
              </a:ext>
            </a:extLst>
          </p:cNvPr>
          <p:cNvSpPr/>
          <p:nvPr/>
        </p:nvSpPr>
        <p:spPr>
          <a:xfrm>
            <a:off x="5125721" y="2906819"/>
            <a:ext cx="1680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Zach</a:t>
            </a:r>
          </a:p>
          <a:p>
            <a:pPr lvl="0">
              <a:defRPr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Role D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FEAD4AA4-DB0C-AE4B-80B2-C4825E7623B4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</p:spTree>
    <p:extLst>
      <p:ext uri="{BB962C8B-B14F-4D97-AF65-F5344CB8AC3E}">
        <p14:creationId xmlns:p14="http://schemas.microsoft.com/office/powerpoint/2010/main" val="47171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022773F-F87D-4E58-8E60-735547EDCC1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225258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77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022773F-F87D-4E58-8E60-735547EDC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4F95765-49A6-4A31-8C74-B8522405CC9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b="1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655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93A140-1DC5-4563-B16C-3203B2B4C5B9}"/>
              </a:ext>
            </a:extLst>
          </p:cNvPr>
          <p:cNvSpPr/>
          <p:nvPr/>
        </p:nvSpPr>
        <p:spPr>
          <a:xfrm>
            <a:off x="693151" y="1193513"/>
            <a:ext cx="779561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Executive Summary : Insights, Recommendation &amp; Opportunity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Key Considerations: Analysis Scope, Data &amp; Assumptions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Macro-View of the New York MTA service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Snapshot #1 + commentary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Snapshot # 2 + commentary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Snapshot #3 &amp; commentary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Wrap-up (bring it home!) ** Next steps &amp; </a:t>
            </a:r>
            <a:r>
              <a:rPr lang="en-US" sz="1400" b="1" dirty="0" err="1">
                <a:latin typeface="Swiss721 BT" panose="020B0504020202020204" pitchFamily="34" charset="0"/>
              </a:rPr>
              <a:t>reco</a:t>
            </a:r>
            <a:r>
              <a:rPr lang="en-US" sz="1400" b="1" dirty="0">
                <a:latin typeface="Swiss721 BT" panose="020B0504020202020204" pitchFamily="34" charset="0"/>
              </a:rPr>
              <a:t> **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  <a:p>
            <a:pPr marL="342900" indent="-342900">
              <a:buAutoNum type="arabicParenR"/>
            </a:pPr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9B6A00E-0D65-F246-A9F8-C6770B51BA72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</p:spTree>
    <p:extLst>
      <p:ext uri="{BB962C8B-B14F-4D97-AF65-F5344CB8AC3E}">
        <p14:creationId xmlns:p14="http://schemas.microsoft.com/office/powerpoint/2010/main" val="1557283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022773F-F87D-4E58-8E60-735547EDCC1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72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022773F-F87D-4E58-8E60-735547EDC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4F95765-49A6-4A31-8C74-B8522405CC9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b="1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655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EXECUTIVE 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93A140-1DC5-4563-B16C-3203B2B4C5B9}"/>
              </a:ext>
            </a:extLst>
          </p:cNvPr>
          <p:cNvSpPr/>
          <p:nvPr/>
        </p:nvSpPr>
        <p:spPr>
          <a:xfrm>
            <a:off x="756721" y="1193513"/>
            <a:ext cx="548107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Swiss721 BT" panose="020B0504020202020204" pitchFamily="34" charset="0"/>
              </a:rPr>
              <a:t>INSIGHT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wiss721 BT" panose="020B0504020202020204" pitchFamily="34" charset="0"/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Swiss721 BT" panose="020B0504020202020204" pitchFamily="34" charset="0"/>
              </a:rPr>
              <a:t>yyy</a:t>
            </a:r>
            <a:endParaRPr lang="en-US" sz="1400" dirty="0">
              <a:latin typeface="Swiss721 BT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Swiss721 BT" panose="020B0504020202020204" pitchFamily="34" charset="0"/>
              </a:rPr>
              <a:t>zzz</a:t>
            </a:r>
            <a:endParaRPr lang="en-US" sz="1400" dirty="0">
              <a:latin typeface="Swiss721 BT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  <a:p>
            <a:r>
              <a:rPr lang="en-US" sz="1400" b="1" dirty="0">
                <a:latin typeface="Swiss721 BT" panose="020B0504020202020204" pitchFamily="34" charset="0"/>
              </a:rPr>
              <a:t>RECOMMENDATION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Swiss721 BT" panose="020B0504020202020204" pitchFamily="34" charset="0"/>
              </a:rPr>
              <a:t>Reco1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Swiss721 BT" panose="020B0504020202020204" pitchFamily="34" charset="0"/>
              </a:rPr>
              <a:t>Reco2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  <a:p>
            <a:r>
              <a:rPr lang="en-US" sz="1400" b="1" dirty="0">
                <a:latin typeface="Swiss721 BT" panose="020B0504020202020204" pitchFamily="34" charset="0"/>
              </a:rPr>
              <a:t>OPPORTUNITY </a:t>
            </a:r>
          </a:p>
          <a:p>
            <a:r>
              <a:rPr lang="en-US" sz="1400" dirty="0">
                <a:latin typeface="Swiss721 BT" panose="020B0504020202020204" pitchFamily="34" charset="0"/>
              </a:rPr>
              <a:t>We see a real opportunity to increase awareness/reach among the target audience of technology professionals and drive sign-ups for the upcoming annual gala  by strategically deploying smaller teams to 10 stations in the city to reach over 60% of the targets</a:t>
            </a:r>
          </a:p>
          <a:p>
            <a:endParaRPr lang="en-US" sz="1400" dirty="0">
              <a:latin typeface="Swiss721 BT" panose="020B0504020202020204" pitchFamily="34" charset="0"/>
            </a:endParaRPr>
          </a:p>
        </p:txBody>
      </p:sp>
      <p:pic>
        <p:nvPicPr>
          <p:cNvPr id="6" name="Graphic 5" descr="Target">
            <a:extLst>
              <a:ext uri="{FF2B5EF4-FFF2-40B4-BE49-F238E27FC236}">
                <a16:creationId xmlns:a16="http://schemas.microsoft.com/office/drawing/2014/main" id="{0E89C59B-15A7-434E-9FE2-55BF440EFE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534" y="3493059"/>
            <a:ext cx="456928" cy="456928"/>
          </a:xfrm>
          <a:prstGeom prst="rect">
            <a:avLst/>
          </a:prstGeom>
        </p:spPr>
      </p:pic>
      <p:pic>
        <p:nvPicPr>
          <p:cNvPr id="20" name="Graphic 19" descr="Lights On">
            <a:extLst>
              <a:ext uri="{FF2B5EF4-FFF2-40B4-BE49-F238E27FC236}">
                <a16:creationId xmlns:a16="http://schemas.microsoft.com/office/drawing/2014/main" id="{B6FFF868-6D98-0049-B8DE-65F083687B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5597" y="2385317"/>
            <a:ext cx="456865" cy="456865"/>
          </a:xfrm>
          <a:prstGeom prst="rect">
            <a:avLst/>
          </a:prstGeom>
        </p:spPr>
      </p:pic>
      <p:pic>
        <p:nvPicPr>
          <p:cNvPr id="22" name="Graphic 21" descr="Research">
            <a:extLst>
              <a:ext uri="{FF2B5EF4-FFF2-40B4-BE49-F238E27FC236}">
                <a16:creationId xmlns:a16="http://schemas.microsoft.com/office/drawing/2014/main" id="{E3A4342E-CF8C-8248-A703-2EAA92DF7A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534" y="1163604"/>
            <a:ext cx="494632" cy="494632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AF9B89C-7121-2D4B-B6CD-372B62DC5871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</p:spTree>
    <p:extLst>
      <p:ext uri="{BB962C8B-B14F-4D97-AF65-F5344CB8AC3E}">
        <p14:creationId xmlns:p14="http://schemas.microsoft.com/office/powerpoint/2010/main" val="354714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022773F-F87D-4E58-8E60-735547EDCC1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31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022773F-F87D-4E58-8E60-735547EDC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3EEA9A8-D04E-4476-A7B6-C480D2894D4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en-US" b="1" u="none" strike="noStrike" kern="120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65539" name="Title 2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</p:spPr>
        <p:txBody>
          <a:bodyPr/>
          <a:lstStyle/>
          <a:p>
            <a:pPr eaLnBrk="1" hangingPunct="1"/>
            <a:r>
              <a:rPr lang="en-US" altLang="en-US" dirty="0"/>
              <a:t>SCOPE, DATA &amp; ASSUMPTIONS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004105-0EB4-44F3-BB7D-4849FA7F4B81}"/>
              </a:ext>
            </a:extLst>
          </p:cNvPr>
          <p:cNvSpPr txBox="1"/>
          <p:nvPr/>
        </p:nvSpPr>
        <p:spPr>
          <a:xfrm>
            <a:off x="658739" y="1701914"/>
            <a:ext cx="2979301" cy="3085237"/>
          </a:xfrm>
          <a:prstGeom prst="rect">
            <a:avLst/>
          </a:prstGeom>
          <a:noFill/>
          <a:ln>
            <a:solidFill>
              <a:srgbClr val="FD9567"/>
            </a:solidFill>
          </a:ln>
        </p:spPr>
        <p:txBody>
          <a:bodyPr wrap="square" rtlCol="0">
            <a:noAutofit/>
          </a:bodyPr>
          <a:lstStyle/>
          <a:p>
            <a:pPr marL="168275" indent="-168275" defTabSz="914400" eaLnBrk="1" fontAlgn="auto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latin typeface="Swiss721 BT" panose="020B0504020202020204"/>
              </a:rPr>
              <a:t>Develop an </a:t>
            </a:r>
            <a:r>
              <a:rPr lang="en-US" sz="1100" b="1" dirty="0">
                <a:solidFill>
                  <a:schemeClr val="accent1"/>
                </a:solidFill>
                <a:latin typeface="Swiss721 BT" panose="020B0504020202020204"/>
              </a:rPr>
              <a:t>optimized recommendation for WTWY International to help drive awareness and increase sign-ups </a:t>
            </a:r>
            <a:r>
              <a:rPr lang="en-US" sz="1100" dirty="0">
                <a:latin typeface="Swiss721 BT" panose="020B0504020202020204"/>
              </a:rPr>
              <a:t>for upcoming Fall 2020 WTWY Gala </a:t>
            </a:r>
          </a:p>
          <a:p>
            <a:pPr marL="625475" lvl="1" indent="-168275" defTabSz="914400" eaLnBrk="1" fontAlgn="auto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Swiss721 BT" panose="020B0504020202020204"/>
                <a:ea typeface="Open Sans" panose="020B0606030504020204" pitchFamily="34" charset="0"/>
                <a:cs typeface="Open Sans" panose="020B0606030504020204" pitchFamily="34" charset="0"/>
              </a:rPr>
              <a:t>Gather insights on average daily commuter traffic on the MTA network </a:t>
            </a:r>
          </a:p>
          <a:p>
            <a:pPr marL="625475" lvl="1" indent="-168275" defTabSz="914400" eaLnBrk="1" fontAlgn="auto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Swiss721 BT" panose="020B0504020202020204"/>
                <a:ea typeface="Open Sans" panose="020B0606030504020204" pitchFamily="34" charset="0"/>
                <a:cs typeface="Open Sans" panose="020B0606030504020204" pitchFamily="34" charset="0"/>
              </a:rPr>
              <a:t>Identify a small group of stations that drive a significant share of traffic (</a:t>
            </a:r>
            <a:r>
              <a:rPr lang="en-US" sz="1000" b="1" dirty="0">
                <a:solidFill>
                  <a:schemeClr val="accent1"/>
                </a:solidFill>
                <a:latin typeface="Swiss721 BT" panose="020B0504020202020204"/>
              </a:rPr>
              <a:t>MTA Hot Spots</a:t>
            </a:r>
            <a:r>
              <a:rPr lang="en-US" sz="1000" dirty="0">
                <a:latin typeface="Swiss721 BT" panose="020B0504020202020204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625475" lvl="1" indent="-168275" defTabSz="914400" eaLnBrk="1" fontAlgn="auto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Swiss721 BT" panose="020B0504020202020204"/>
                <a:ea typeface="Open Sans" panose="020B0606030504020204" pitchFamily="34" charset="0"/>
                <a:cs typeface="Open Sans" panose="020B0606030504020204" pitchFamily="34" charset="0"/>
              </a:rPr>
              <a:t>Recommend an approach to maximize outcomes in the lead-up to the Fall 2020 Gala</a:t>
            </a:r>
          </a:p>
          <a:p>
            <a:pPr marL="625475" lvl="1" indent="-168275" defTabSz="914400" eaLnBrk="1" fontAlgn="auto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Swiss721 BT" panose="020B0504020202020204"/>
                <a:ea typeface="Open Sans" panose="020B0606030504020204" pitchFamily="34" charset="0"/>
                <a:cs typeface="Open Sans" panose="020B0606030504020204" pitchFamily="34" charset="0"/>
              </a:rPr>
              <a:t>Jointly collaborate and align on action plan and expectations around outcomes</a:t>
            </a:r>
          </a:p>
          <a:p>
            <a:pPr marL="625475" lvl="1" indent="-168275" defTabSz="914400" eaLnBrk="1" fontAlgn="auto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Swiss721 BT" panose="020B0504020202020204"/>
                <a:ea typeface="Open Sans" panose="020B0606030504020204" pitchFamily="34" charset="0"/>
                <a:cs typeface="Open Sans" panose="020B0606030504020204" pitchFamily="34" charset="0"/>
              </a:rPr>
              <a:t>Discuss and document learnings that can be leveraged for future efforts</a:t>
            </a:r>
            <a:endParaRPr lang="en-US" sz="1000" dirty="0">
              <a:solidFill>
                <a:srgbClr val="000000"/>
              </a:solidFill>
              <a:latin typeface="Swiss721 Lt B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3B828CB-5497-41E1-A208-9FDC041B33B2}"/>
              </a:ext>
            </a:extLst>
          </p:cNvPr>
          <p:cNvSpPr/>
          <p:nvPr/>
        </p:nvSpPr>
        <p:spPr bwMode="gray">
          <a:xfrm>
            <a:off x="665552" y="854472"/>
            <a:ext cx="2428291" cy="2211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914400" eaLnBrk="1" fontAlgn="auto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200" b="1" spc="300" dirty="0">
                <a:solidFill>
                  <a:srgbClr val="787878"/>
                </a:solidFill>
                <a:latin typeface="Swiss721 Lt BT"/>
              </a:rPr>
              <a:t>SCOPE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E72BC69E-373C-42A4-A3F9-D5C437438B90}"/>
              </a:ext>
            </a:extLst>
          </p:cNvPr>
          <p:cNvSpPr/>
          <p:nvPr/>
        </p:nvSpPr>
        <p:spPr bwMode="gray">
          <a:xfrm>
            <a:off x="4365974" y="1096390"/>
            <a:ext cx="1825071" cy="2211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914400" eaLnBrk="1" fontAlgn="auto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200" b="1" spc="300" dirty="0">
                <a:solidFill>
                  <a:srgbClr val="787878"/>
                </a:solidFill>
                <a:latin typeface="Swiss721 Lt BT"/>
              </a:rPr>
              <a:t>DATA SOURCES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00B6A43-B469-40F0-BE19-4DE911AAB6C0}"/>
              </a:ext>
            </a:extLst>
          </p:cNvPr>
          <p:cNvSpPr/>
          <p:nvPr/>
        </p:nvSpPr>
        <p:spPr bwMode="gray">
          <a:xfrm>
            <a:off x="6861736" y="1330986"/>
            <a:ext cx="1882401" cy="2211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914400" eaLnBrk="1" fontAlgn="auto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200" b="1" spc="300" dirty="0">
                <a:solidFill>
                  <a:srgbClr val="787878"/>
                </a:solidFill>
                <a:latin typeface="Swiss721 Lt BT"/>
              </a:rPr>
              <a:t>ASSUMPTIONS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5DA0A2B-33B8-4304-AE0B-9CEB8FEB5CC1}"/>
              </a:ext>
            </a:extLst>
          </p:cNvPr>
          <p:cNvCxnSpPr>
            <a:cxnSpLocks/>
          </p:cNvCxnSpPr>
          <p:nvPr/>
        </p:nvCxnSpPr>
        <p:spPr>
          <a:xfrm>
            <a:off x="665552" y="848558"/>
            <a:ext cx="2428291" cy="0"/>
          </a:xfrm>
          <a:prstGeom prst="line">
            <a:avLst/>
          </a:prstGeom>
          <a:noFill/>
          <a:ln w="38100" cap="flat" cmpd="sng" algn="ctr">
            <a:solidFill>
              <a:srgbClr val="FD9567"/>
            </a:solidFill>
            <a:prstDash val="solid"/>
            <a:miter lim="800000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0AA00BC-DB76-41C2-AF12-7EFD07137CBE}"/>
              </a:ext>
            </a:extLst>
          </p:cNvPr>
          <p:cNvCxnSpPr>
            <a:cxnSpLocks/>
          </p:cNvCxnSpPr>
          <p:nvPr/>
        </p:nvCxnSpPr>
        <p:spPr>
          <a:xfrm>
            <a:off x="3093843" y="1082385"/>
            <a:ext cx="3840609" cy="0"/>
          </a:xfrm>
          <a:prstGeom prst="line">
            <a:avLst/>
          </a:prstGeom>
          <a:noFill/>
          <a:ln w="38100" cap="flat" cmpd="sng" algn="ctr">
            <a:solidFill>
              <a:srgbClr val="86F200"/>
            </a:solidFill>
            <a:prstDash val="solid"/>
            <a:miter lim="800000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EB394F1-2C27-486F-8D37-DECD77897AF4}"/>
              </a:ext>
            </a:extLst>
          </p:cNvPr>
          <p:cNvCxnSpPr>
            <a:cxnSpLocks/>
          </p:cNvCxnSpPr>
          <p:nvPr/>
        </p:nvCxnSpPr>
        <p:spPr>
          <a:xfrm>
            <a:off x="6861736" y="1316212"/>
            <a:ext cx="1882401" cy="0"/>
          </a:xfrm>
          <a:prstGeom prst="line">
            <a:avLst/>
          </a:prstGeom>
          <a:noFill/>
          <a:ln w="38100" cap="flat" cmpd="sng" algn="ctr">
            <a:solidFill>
              <a:srgbClr val="FDD300"/>
            </a:solidFill>
            <a:prstDash val="solid"/>
            <a:miter lim="800000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275DAAE-2385-4C08-930D-0E44CB3F9B74}"/>
              </a:ext>
            </a:extLst>
          </p:cNvPr>
          <p:cNvCxnSpPr>
            <a:cxnSpLocks/>
          </p:cNvCxnSpPr>
          <p:nvPr/>
        </p:nvCxnSpPr>
        <p:spPr>
          <a:xfrm>
            <a:off x="481759" y="1701915"/>
            <a:ext cx="0" cy="3085237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52505FF7-CF22-4442-8C5A-9CAFAA267EF1}"/>
              </a:ext>
            </a:extLst>
          </p:cNvPr>
          <p:cNvSpPr txBox="1"/>
          <p:nvPr/>
        </p:nvSpPr>
        <p:spPr>
          <a:xfrm rot="16200000">
            <a:off x="-196296" y="2908343"/>
            <a:ext cx="1341932" cy="111897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6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ss721 Lt BT"/>
              </a:rPr>
              <a:t>KEY CONSIDERATIONS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9AE03B5-AC0B-4951-8340-9F51034280B3}"/>
              </a:ext>
            </a:extLst>
          </p:cNvPr>
          <p:cNvCxnSpPr>
            <a:cxnSpLocks/>
          </p:cNvCxnSpPr>
          <p:nvPr/>
        </p:nvCxnSpPr>
        <p:spPr>
          <a:xfrm>
            <a:off x="665551" y="1619283"/>
            <a:ext cx="8158451" cy="0"/>
          </a:xfrm>
          <a:prstGeom prst="line">
            <a:avLst/>
          </a:prstGeom>
          <a:noFill/>
          <a:ln w="22225" cap="rnd" cmpd="sng" algn="ctr">
            <a:solidFill>
              <a:srgbClr val="FFFFFF">
                <a:lumMod val="50000"/>
              </a:srgbClr>
            </a:solidFill>
            <a:prstDash val="sysDot"/>
            <a:round/>
          </a:ln>
          <a:effectLst/>
        </p:spPr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7E9DDB45-2802-4497-819B-4BE64BB4686A}"/>
              </a:ext>
            </a:extLst>
          </p:cNvPr>
          <p:cNvSpPr txBox="1"/>
          <p:nvPr/>
        </p:nvSpPr>
        <p:spPr>
          <a:xfrm>
            <a:off x="3872560" y="1701915"/>
            <a:ext cx="2744568" cy="3085237"/>
          </a:xfrm>
          <a:prstGeom prst="rect">
            <a:avLst/>
          </a:prstGeom>
          <a:noFill/>
          <a:ln>
            <a:solidFill>
              <a:srgbClr val="86F200"/>
            </a:solidFill>
          </a:ln>
        </p:spPr>
        <p:txBody>
          <a:bodyPr wrap="square" rtlCol="0">
            <a:noAutofit/>
          </a:bodyPr>
          <a:lstStyle/>
          <a:p>
            <a:pPr marL="168275" marR="0" lvl="0" indent="-1682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dirty="0"/>
              <a:t>MTA Turnstile Data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1100" kern="0" dirty="0">
              <a:solidFill>
                <a:srgbClr val="000000"/>
              </a:solidFill>
              <a:latin typeface="Swiss721 Lt B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68275" marR="0" lvl="0" indent="-1682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kern="0" dirty="0">
                <a:solidFill>
                  <a:srgbClr val="000000"/>
                </a:solidFill>
                <a:latin typeface="Swiss721 Lt BT"/>
                <a:ea typeface="Open Sans" panose="020B0606030504020204" pitchFamily="34" charset="0"/>
                <a:cs typeface="Open Sans" panose="020B0606030504020204" pitchFamily="34" charset="0"/>
              </a:rPr>
              <a:t>Geo Location Data (for stations within the MTA network)</a:t>
            </a:r>
          </a:p>
          <a:p>
            <a:pPr marL="168275" marR="0" lvl="0" indent="-1682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100" kern="0" dirty="0">
              <a:solidFill>
                <a:srgbClr val="000000"/>
              </a:solidFill>
              <a:latin typeface="Swiss721 Lt B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1C64614-1B46-4FEB-A9F2-6A5E814DD4A0}"/>
              </a:ext>
            </a:extLst>
          </p:cNvPr>
          <p:cNvSpPr txBox="1"/>
          <p:nvPr/>
        </p:nvSpPr>
        <p:spPr>
          <a:xfrm>
            <a:off x="6853944" y="1701914"/>
            <a:ext cx="1908879" cy="3085237"/>
          </a:xfrm>
          <a:prstGeom prst="rect">
            <a:avLst/>
          </a:prstGeom>
          <a:noFill/>
          <a:ln>
            <a:solidFill>
              <a:srgbClr val="FDD300"/>
            </a:solidFill>
          </a:ln>
        </p:spPr>
        <p:txBody>
          <a:bodyPr wrap="square" rtlCol="0">
            <a:noAutofit/>
          </a:bodyPr>
          <a:lstStyle/>
          <a:p>
            <a:pPr marL="168275" marR="0" lvl="0" indent="-1682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kern="0" dirty="0">
                <a:solidFill>
                  <a:srgbClr val="000000"/>
                </a:solidFill>
                <a:latin typeface="Swiss721 Lt BT"/>
                <a:ea typeface="Open Sans" panose="020B0606030504020204" pitchFamily="34" charset="0"/>
                <a:cs typeface="Open Sans" panose="020B0606030504020204" pitchFamily="34" charset="0"/>
              </a:rPr>
              <a:t>The Fall 2020 Gala is assumed to be an online event</a:t>
            </a:r>
          </a:p>
          <a:p>
            <a:pPr marL="168275" marR="0" lvl="0" indent="-1682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kern="0" dirty="0">
                <a:solidFill>
                  <a:srgbClr val="000000"/>
                </a:solidFill>
                <a:latin typeface="Swiss721 Lt BT"/>
                <a:ea typeface="Open Sans" panose="020B0606030504020204" pitchFamily="34" charset="0"/>
                <a:cs typeface="Open Sans" panose="020B0606030504020204" pitchFamily="34" charset="0"/>
              </a:rPr>
              <a:t>To maximize our ability to reach the target audience (tech enthusiasts), we limited our analysis to focus on key work-related commute hours. </a:t>
            </a:r>
          </a:p>
          <a:p>
            <a:pPr marL="168275" marR="0" lvl="0" indent="-1682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kern="0" dirty="0">
                <a:solidFill>
                  <a:srgbClr val="000000"/>
                </a:solidFill>
                <a:latin typeface="Swiss721 Lt BT"/>
                <a:ea typeface="Open Sans" panose="020B0606030504020204" pitchFamily="34" charset="0"/>
                <a:cs typeface="Open Sans" panose="020B0606030504020204" pitchFamily="34" charset="0"/>
              </a:rPr>
              <a:t>Based on high density commuter traffic and geographic proximity, the analysis was limited to  Manhattan borough</a:t>
            </a:r>
          </a:p>
        </p:txBody>
      </p:sp>
      <p:sp>
        <p:nvSpPr>
          <p:cNvPr id="150" name="Star: 5 Points 149">
            <a:extLst>
              <a:ext uri="{FF2B5EF4-FFF2-40B4-BE49-F238E27FC236}">
                <a16:creationId xmlns:a16="http://schemas.microsoft.com/office/drawing/2014/main" id="{F06726C2-4EFA-4FEB-98C1-D4337D665E71}"/>
              </a:ext>
            </a:extLst>
          </p:cNvPr>
          <p:cNvSpPr/>
          <p:nvPr/>
        </p:nvSpPr>
        <p:spPr>
          <a:xfrm>
            <a:off x="8474131" y="1346255"/>
            <a:ext cx="168448" cy="181386"/>
          </a:xfrm>
          <a:prstGeom prst="star5">
            <a:avLst/>
          </a:prstGeom>
          <a:solidFill>
            <a:srgbClr val="86F200"/>
          </a:solidFill>
          <a:ln w="12700" cap="flat" cmpd="sng" algn="ctr">
            <a:solidFill>
              <a:srgbClr val="86F2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11434-132F-CB4E-9A56-03688DB2A343}"/>
              </a:ext>
            </a:extLst>
          </p:cNvPr>
          <p:cNvSpPr txBox="1"/>
          <p:nvPr/>
        </p:nvSpPr>
        <p:spPr>
          <a:xfrm>
            <a:off x="609880" y="4794123"/>
            <a:ext cx="82141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500" dirty="0"/>
              <a:t>¹ </a:t>
            </a:r>
            <a:r>
              <a:rPr lang="en-US" sz="500" dirty="0">
                <a:solidFill>
                  <a:srgbClr val="0070C0"/>
                </a:solidFill>
              </a:rPr>
              <a:t>Source: </a:t>
            </a:r>
            <a:r>
              <a:rPr lang="en-US" sz="500" dirty="0">
                <a:solidFill>
                  <a:srgbClr val="0070C0"/>
                </a:solidFill>
                <a:hlinkClick r:id="rId8"/>
              </a:rPr>
              <a:t>http://web.mta.info/developers/turnstile.html</a:t>
            </a:r>
            <a:r>
              <a:rPr lang="en-US" sz="500" dirty="0">
                <a:solidFill>
                  <a:srgbClr val="0070C0"/>
                </a:solidFill>
              </a:rPr>
              <a:t>  (</a:t>
            </a:r>
            <a:r>
              <a:rPr lang="en-US" sz="500" dirty="0"/>
              <a:t>MTA Turnstile Data)</a:t>
            </a:r>
            <a:endParaRPr lang="en-US" sz="500" dirty="0">
              <a:solidFill>
                <a:srgbClr val="0070C0"/>
              </a:solidFill>
            </a:endParaRPr>
          </a:p>
          <a:p>
            <a:pPr defTabSz="914400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500" dirty="0"/>
              <a:t> ² </a:t>
            </a:r>
            <a:r>
              <a:rPr lang="en-US" sz="500" dirty="0">
                <a:solidFill>
                  <a:srgbClr val="FF0000"/>
                </a:solidFill>
              </a:rPr>
              <a:t>Source: http://web.mta.info/developers/turnstile.html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500" dirty="0"/>
              <a:t> 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25A98EF0-43BD-2743-8F07-5874FBDB928B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</p:spTree>
    <p:extLst>
      <p:ext uri="{BB962C8B-B14F-4D97-AF65-F5344CB8AC3E}">
        <p14:creationId xmlns:p14="http://schemas.microsoft.com/office/powerpoint/2010/main" val="2967894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4912DE3-7B14-4E90-B9C2-45992143D8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03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4912DE3-7B14-4E90-B9C2-45992143D8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47C5B91-79B3-46FD-91B1-BBFE9BF23A4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43009" name="Title 3"/>
          <p:cNvSpPr>
            <a:spLocks noGrp="1"/>
          </p:cNvSpPr>
          <p:nvPr>
            <p:ph type="title"/>
          </p:nvPr>
        </p:nvSpPr>
        <p:spPr>
          <a:xfrm>
            <a:off x="1364578" y="292513"/>
            <a:ext cx="3025611" cy="857250"/>
          </a:xfrm>
        </p:spPr>
        <p:txBody>
          <a:bodyPr/>
          <a:lstStyle/>
          <a:p>
            <a:pPr eaLnBrk="1" hangingPunct="1"/>
            <a:r>
              <a:rPr lang="en-US" altLang="en-US" sz="1800" dirty="0">
                <a:solidFill>
                  <a:schemeClr val="tx1"/>
                </a:solidFill>
              </a:rPr>
              <a:t>New York City MTA : Key Stats </a:t>
            </a:r>
            <a:br>
              <a:rPr lang="en-US" altLang="en-US" sz="1800" dirty="0">
                <a:solidFill>
                  <a:schemeClr val="tx1"/>
                </a:solidFill>
              </a:rPr>
            </a:br>
            <a:r>
              <a:rPr lang="en-US" altLang="en-US" sz="1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2E1EA1-EE74-7E48-8CDC-5E8D0212B8D4}"/>
              </a:ext>
            </a:extLst>
          </p:cNvPr>
          <p:cNvSpPr/>
          <p:nvPr/>
        </p:nvSpPr>
        <p:spPr>
          <a:xfrm>
            <a:off x="88899" y="2194906"/>
            <a:ext cx="1370933" cy="456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9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wiss721 BlkCn BT" panose="020B0806030502040204" pitchFamily="34" charset="0"/>
                <a:ea typeface="Swiss721 BT Black Condensed" charset="0"/>
                <a:cs typeface="Swiss721 BT Black Condensed" charset="0"/>
              </a:rPr>
              <a:t>379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4BFD7-2E4F-FC4C-82C1-009CE0971AE3}"/>
              </a:ext>
            </a:extLst>
          </p:cNvPr>
          <p:cNvSpPr/>
          <p:nvPr/>
        </p:nvSpPr>
        <p:spPr>
          <a:xfrm>
            <a:off x="88899" y="1275814"/>
            <a:ext cx="1370933" cy="456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900" spc="100" dirty="0">
                <a:solidFill>
                  <a:srgbClr val="FFFFFF"/>
                </a:solidFill>
                <a:latin typeface="Swiss721 BlkCn BT" panose="020B0806030502040204" pitchFamily="34" charset="0"/>
                <a:ea typeface="Swiss721 BT Black Condensed" charset="0"/>
                <a:cs typeface="Swiss721 BT Black Condensed" charset="0"/>
              </a:rPr>
              <a:t>2.3</a:t>
            </a:r>
            <a:r>
              <a:rPr kumimoji="0" lang="en-US" sz="1800" b="1" i="0" u="none" strike="noStrike" kern="9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wiss721 BlkCn BT" panose="020B0806030502040204" pitchFamily="34" charset="0"/>
                <a:ea typeface="Swiss721 BT Black Condensed" charset="0"/>
                <a:cs typeface="Swiss721 BT Black Condensed" charset="0"/>
              </a:rPr>
              <a:t>M+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B97163-167E-4C47-98FB-EC657B1A145E}"/>
              </a:ext>
            </a:extLst>
          </p:cNvPr>
          <p:cNvSpPr/>
          <p:nvPr/>
        </p:nvSpPr>
        <p:spPr>
          <a:xfrm>
            <a:off x="88899" y="3148338"/>
            <a:ext cx="1370933" cy="456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9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wiss721 BlkCn BT" panose="020B0806030502040204" pitchFamily="34" charset="0"/>
                <a:ea typeface="Swiss721 BT Black Condensed" charset="0"/>
                <a:cs typeface="Swiss721 BT Black Condensed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E8599D-3A93-EA4A-A28E-669745FC22F9}"/>
              </a:ext>
            </a:extLst>
          </p:cNvPr>
          <p:cNvSpPr/>
          <p:nvPr/>
        </p:nvSpPr>
        <p:spPr>
          <a:xfrm>
            <a:off x="88898" y="4020592"/>
            <a:ext cx="1370933" cy="456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9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wiss721 BlkCn BT" panose="020B0806030502040204" pitchFamily="34" charset="0"/>
                <a:ea typeface="Swiss721 BT Black Condensed" charset="0"/>
                <a:cs typeface="Swiss721 BT Black Condensed" charset="0"/>
              </a:rPr>
              <a:t>x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72FE8D7-3524-984B-B52B-8CE2FC755EEE}"/>
              </a:ext>
            </a:extLst>
          </p:cNvPr>
          <p:cNvSpPr txBox="1">
            <a:spLocks/>
          </p:cNvSpPr>
          <p:nvPr/>
        </p:nvSpPr>
        <p:spPr>
          <a:xfrm>
            <a:off x="1689968" y="2235858"/>
            <a:ext cx="2470085" cy="286383"/>
          </a:xfrm>
          <a:prstGeom prst="rect">
            <a:avLst/>
          </a:prstGeom>
          <a:noFill/>
        </p:spPr>
        <p:txBody>
          <a:bodyPr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1200" dirty="0">
                <a:latin typeface="Swiss721 BT" charset="0"/>
                <a:ea typeface="Swiss721 BT" charset="0"/>
                <a:cs typeface="Swiss721 BT" charset="0"/>
              </a:rPr>
              <a:t>Stations </a:t>
            </a:r>
            <a:endParaRPr lang="en-US" sz="800" i="1" dirty="0">
              <a:latin typeface="Swiss721 BT" charset="0"/>
              <a:ea typeface="Swiss721 BT" charset="0"/>
              <a:cs typeface="Swiss721 BT" charset="0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i="1" dirty="0">
                <a:latin typeface="Swiss721 BT" charset="0"/>
              </a:rPr>
              <a:t>Oldest and largest public transportation system in the world (in terms of number of stations)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endParaRPr lang="en-US" sz="1200" dirty="0"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534D5EB-E2D7-AA49-8F06-6132B38D2F32}"/>
              </a:ext>
            </a:extLst>
          </p:cNvPr>
          <p:cNvSpPr txBox="1">
            <a:spLocks/>
          </p:cNvSpPr>
          <p:nvPr/>
        </p:nvSpPr>
        <p:spPr>
          <a:xfrm>
            <a:off x="1842368" y="1329746"/>
            <a:ext cx="2470085" cy="286383"/>
          </a:xfrm>
          <a:prstGeom prst="rect">
            <a:avLst/>
          </a:prstGeom>
          <a:noFill/>
        </p:spPr>
        <p:txBody>
          <a:bodyPr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1200" dirty="0">
                <a:latin typeface="Swiss721 BT" charset="0"/>
                <a:ea typeface="Swiss721 BT" charset="0"/>
                <a:cs typeface="Swiss721 BT" charset="0"/>
              </a:rPr>
              <a:t>Riders served on average each day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i="1" dirty="0">
                <a:latin typeface="Swiss721 BT" charset="0"/>
              </a:rPr>
              <a:t>Includes daily commuters and visitors to NYC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endParaRPr lang="en-US" sz="1200" dirty="0"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CC2F44E-2FE4-254D-8E7F-C6F145727F6B}"/>
              </a:ext>
            </a:extLst>
          </p:cNvPr>
          <p:cNvSpPr txBox="1">
            <a:spLocks/>
          </p:cNvSpPr>
          <p:nvPr/>
        </p:nvSpPr>
        <p:spPr>
          <a:xfrm>
            <a:off x="1689968" y="3104328"/>
            <a:ext cx="2470085" cy="286383"/>
          </a:xfrm>
          <a:prstGeom prst="rect">
            <a:avLst/>
          </a:prstGeom>
          <a:noFill/>
        </p:spPr>
        <p:txBody>
          <a:bodyPr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1200" dirty="0">
                <a:latin typeface="Swiss721 BT" charset="0"/>
                <a:ea typeface="Swiss721 BT" charset="0"/>
                <a:cs typeface="Swiss721 BT" charset="0"/>
              </a:rPr>
              <a:t>Serves the 4 boroughs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i="1" dirty="0">
                <a:latin typeface="Swiss721 BT" charset="0"/>
              </a:rPr>
              <a:t>The New York subway system operates in Manhattan, Queens, Brooklyn, and the Bronx. It never leaves New York City.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endParaRPr lang="en-US" sz="800" i="1" dirty="0"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0CD65E7-A6C4-3048-936F-4E539D0B26E6}"/>
              </a:ext>
            </a:extLst>
          </p:cNvPr>
          <p:cNvSpPr txBox="1">
            <a:spLocks/>
          </p:cNvSpPr>
          <p:nvPr/>
        </p:nvSpPr>
        <p:spPr>
          <a:xfrm>
            <a:off x="1689968" y="3945387"/>
            <a:ext cx="2470085" cy="286383"/>
          </a:xfrm>
          <a:prstGeom prst="rect">
            <a:avLst/>
          </a:prstGeom>
          <a:noFill/>
        </p:spPr>
        <p:txBody>
          <a:bodyPr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1200" dirty="0" err="1">
                <a:latin typeface="Swiss721 BT" charset="0"/>
                <a:ea typeface="Swiss721 BT" charset="0"/>
                <a:cs typeface="Swiss721 BT" charset="0"/>
              </a:rPr>
              <a:t>Xyyyyy</a:t>
            </a:r>
            <a:endParaRPr lang="en-US" sz="800" i="1" dirty="0">
              <a:latin typeface="Swiss721 BT" charset="0"/>
              <a:ea typeface="Swiss721 BT" charset="0"/>
              <a:cs typeface="Swiss721 BT" charset="0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i="1" dirty="0">
                <a:latin typeface="Swiss721 BT" charset="0"/>
              </a:rPr>
              <a:t>A </a:t>
            </a:r>
            <a:r>
              <a:rPr lang="en-US" sz="800" i="1" dirty="0" err="1">
                <a:latin typeface="Swiss721 BT" charset="0"/>
              </a:rPr>
              <a:t>mlk;lsvdlkjv</a:t>
            </a:r>
            <a:r>
              <a:rPr lang="en-US" sz="800" i="1" dirty="0">
                <a:latin typeface="Swiss721 BT" charset="0"/>
              </a:rPr>
              <a:t>; </a:t>
            </a:r>
            <a:r>
              <a:rPr lang="en-US" sz="800" i="1" dirty="0" err="1">
                <a:latin typeface="Swiss721 BT" charset="0"/>
              </a:rPr>
              <a:t>sklj;lksfej</a:t>
            </a:r>
            <a:endParaRPr lang="en-US" sz="800" i="1" dirty="0">
              <a:latin typeface="Swiss721 BT" charset="0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3928238-748E-EA46-9CA8-435C02C4A099}"/>
              </a:ext>
            </a:extLst>
          </p:cNvPr>
          <p:cNvSpPr txBox="1">
            <a:spLocks/>
          </p:cNvSpPr>
          <p:nvPr/>
        </p:nvSpPr>
        <p:spPr bwMode="auto">
          <a:xfrm>
            <a:off x="0" y="4939684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  <p:pic>
        <p:nvPicPr>
          <p:cNvPr id="17" name="slide5" descr="All Stations">
            <a:extLst>
              <a:ext uri="{FF2B5EF4-FFF2-40B4-BE49-F238E27FC236}">
                <a16:creationId xmlns:a16="http://schemas.microsoft.com/office/drawing/2014/main" id="{55B43AE9-DC17-D347-82BB-2B781A9B5C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7" t="6725" r="36575" b="3211"/>
          <a:stretch/>
        </p:blipFill>
        <p:spPr>
          <a:xfrm>
            <a:off x="6118389" y="0"/>
            <a:ext cx="30256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92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A40181-23A9-294D-920B-C10E6ECEA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8506" y="762843"/>
            <a:ext cx="8209239" cy="2086828"/>
          </a:xfrm>
        </p:spPr>
        <p:txBody>
          <a:bodyPr>
            <a:normAutofit/>
          </a:bodyPr>
          <a:lstStyle/>
          <a:p>
            <a:r>
              <a:rPr lang="en-US" dirty="0"/>
              <a:t>Less total traffic, relative to 2019, due to the current Pandemic</a:t>
            </a:r>
          </a:p>
          <a:p>
            <a:r>
              <a:rPr lang="en-US" dirty="0"/>
              <a:t>The top rankings remain relatively unaffected – as a result, we have high confidence in using 2020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CDB60-56FC-8C4C-959D-9ADCB3CDED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8415" y="414816"/>
            <a:ext cx="8321192" cy="403508"/>
          </a:xfrm>
        </p:spPr>
        <p:txBody>
          <a:bodyPr/>
          <a:lstStyle/>
          <a:p>
            <a:r>
              <a:rPr lang="en-US" dirty="0"/>
              <a:t>No significant change to rankings of stations based on commuter traffic between 2019 and 2020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4DEBE3-63E7-F743-B72D-67B95C744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0" y="1590804"/>
            <a:ext cx="5145085" cy="2849671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935301C-0E5F-7C47-B904-81DF56B3AB82}"/>
              </a:ext>
            </a:extLst>
          </p:cNvPr>
          <p:cNvSpPr txBox="1">
            <a:spLocks/>
          </p:cNvSpPr>
          <p:nvPr/>
        </p:nvSpPr>
        <p:spPr bwMode="auto">
          <a:xfrm>
            <a:off x="394570" y="1722890"/>
            <a:ext cx="3092379" cy="308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Top Ranked MTA Stations                 ( By Commuter Traffic)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Penn Station</a:t>
            </a:r>
          </a:p>
          <a:p>
            <a:r>
              <a:rPr lang="en-US" dirty="0"/>
              <a:t>Grand Central</a:t>
            </a:r>
          </a:p>
          <a:p>
            <a:r>
              <a:rPr lang="en-US" dirty="0"/>
              <a:t>xx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2DC1B87-5EB4-F54E-8638-5BAD6341CD71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</p:spTree>
    <p:extLst>
      <p:ext uri="{BB962C8B-B14F-4D97-AF65-F5344CB8AC3E}">
        <p14:creationId xmlns:p14="http://schemas.microsoft.com/office/powerpoint/2010/main" val="1524332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A40181-23A9-294D-920B-C10E6ECEA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1514" y="635177"/>
            <a:ext cx="8321192" cy="108062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 average, 17% of the MTA commuter traffic pass thru the top 10 stations ( 2% of stations)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CDB60-56FC-8C4C-959D-9ADCB3CDED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8415" y="414816"/>
            <a:ext cx="8321192" cy="403508"/>
          </a:xfrm>
        </p:spPr>
        <p:txBody>
          <a:bodyPr/>
          <a:lstStyle/>
          <a:p>
            <a:r>
              <a:rPr lang="en-US" dirty="0"/>
              <a:t>2020 Top 10 Stations with the most commuter traffic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310EB5-75EB-B444-A744-E489EFC22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8" y="1715804"/>
            <a:ext cx="4951289" cy="2283681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E194741-E426-914A-8B97-AA60F26D2ED5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</p:spTree>
    <p:extLst>
      <p:ext uri="{BB962C8B-B14F-4D97-AF65-F5344CB8AC3E}">
        <p14:creationId xmlns:p14="http://schemas.microsoft.com/office/powerpoint/2010/main" val="1467262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CDB60-56FC-8C4C-959D-9ADCB3CDED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8415" y="414816"/>
            <a:ext cx="8321192" cy="403508"/>
          </a:xfrm>
        </p:spPr>
        <p:txBody>
          <a:bodyPr/>
          <a:lstStyle/>
          <a:p>
            <a:r>
              <a:rPr lang="en-US" dirty="0"/>
              <a:t>An aerial view of stations with high density commuter traffic shows logical clusters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F34A313-7FFA-314F-86DF-FD11D8D61083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  <p:pic>
        <p:nvPicPr>
          <p:cNvPr id="8" name="slide4" descr="Top 10">
            <a:extLst>
              <a:ext uri="{FF2B5EF4-FFF2-40B4-BE49-F238E27FC236}">
                <a16:creationId xmlns:a16="http://schemas.microsoft.com/office/drawing/2014/main" id="{6C2A8A23-D9C7-4941-B725-24375CCDBE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t="6470" b="6350"/>
          <a:stretch/>
        </p:blipFill>
        <p:spPr>
          <a:xfrm>
            <a:off x="2480713" y="1235244"/>
            <a:ext cx="6558894" cy="3098761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B885EA5-1992-0E40-BB05-D11ED5D7F0D8}"/>
              </a:ext>
            </a:extLst>
          </p:cNvPr>
          <p:cNvSpPr txBox="1">
            <a:spLocks/>
          </p:cNvSpPr>
          <p:nvPr/>
        </p:nvSpPr>
        <p:spPr bwMode="auto">
          <a:xfrm>
            <a:off x="104393" y="1219052"/>
            <a:ext cx="2336411" cy="308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  <a:p>
            <a:r>
              <a:rPr lang="en-US" dirty="0"/>
              <a:t>Majority of the Hot-Spot stations are clustered around Manhattan, below Central Park</a:t>
            </a:r>
          </a:p>
          <a:p>
            <a:r>
              <a:rPr lang="en-US" dirty="0"/>
              <a:t>The remaining few Hot-Spot stations are spread across the other 3 boroughs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B9FCDC-7264-8F4A-8C70-08B63CBDFB08}"/>
              </a:ext>
            </a:extLst>
          </p:cNvPr>
          <p:cNvSpPr/>
          <p:nvPr/>
        </p:nvSpPr>
        <p:spPr>
          <a:xfrm>
            <a:off x="3851753" y="1778697"/>
            <a:ext cx="1045924" cy="130897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795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zA9fYGyo._3aFoegDRr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zA9fYGyo._3aFoegDRr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5jYGOfMYKuvrn4h9.JMV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j3EHmLEoU6WBiXQ9FgIj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zA9fYGyo._3aFoegDRr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yZ5C.7xtEdBdndI9tuO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yZ5C.7xtEdBdndI9tuO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j3EHmLEoU6WBiXQ9FgIj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zA9fYGyo._3aFoegDRrQ"/>
</p:tagLst>
</file>

<file path=ppt/theme/theme1.xml><?xml version="1.0" encoding="utf-8"?>
<a:theme xmlns:a="http://schemas.openxmlformats.org/drawingml/2006/main" name="Office Theme">
  <a:themeElements>
    <a:clrScheme name="OBOP FINAL FINA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88C69"/>
      </a:accent1>
      <a:accent2>
        <a:srgbClr val="F9AF96"/>
      </a:accent2>
      <a:accent3>
        <a:srgbClr val="C7D5EB"/>
      </a:accent3>
      <a:accent4>
        <a:srgbClr val="F6DEA4"/>
      </a:accent4>
      <a:accent5>
        <a:srgbClr val="C3D8D5"/>
      </a:accent5>
      <a:accent6>
        <a:srgbClr val="FDF3EE"/>
      </a:accent6>
      <a:hlink>
        <a:srgbClr val="F88C69"/>
      </a:hlink>
      <a:folHlink>
        <a:srgbClr val="C7D5E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BOP FINAL FINA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88C69"/>
      </a:accent1>
      <a:accent2>
        <a:srgbClr val="F9AF96"/>
      </a:accent2>
      <a:accent3>
        <a:srgbClr val="C7D5EB"/>
      </a:accent3>
      <a:accent4>
        <a:srgbClr val="F6DEA4"/>
      </a:accent4>
      <a:accent5>
        <a:srgbClr val="C3D8D5"/>
      </a:accent5>
      <a:accent6>
        <a:srgbClr val="FDF3EE"/>
      </a:accent6>
      <a:hlink>
        <a:srgbClr val="F88C69"/>
      </a:hlink>
      <a:folHlink>
        <a:srgbClr val="C7D5E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12059</TotalTime>
  <Words>864</Words>
  <Application>Microsoft Macintosh PowerPoint</Application>
  <PresentationFormat>On-screen Show (16:9)</PresentationFormat>
  <Paragraphs>139</Paragraphs>
  <Slides>13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Aldine721 BT</vt:lpstr>
      <vt:lpstr>Arial</vt:lpstr>
      <vt:lpstr>Calibri</vt:lpstr>
      <vt:lpstr>Open Sans</vt:lpstr>
      <vt:lpstr>Swiss721 BlkCn BT</vt:lpstr>
      <vt:lpstr>Swiss721 BT</vt:lpstr>
      <vt:lpstr>Swiss721 BT Black Condensed</vt:lpstr>
      <vt:lpstr>Swiss721 Lt BT</vt:lpstr>
      <vt:lpstr>Wingdings 2</vt:lpstr>
      <vt:lpstr>Office Theme</vt:lpstr>
      <vt:lpstr>1_Office Theme</vt:lpstr>
      <vt:lpstr>think-cell Slide</vt:lpstr>
      <vt:lpstr>CX Journey Management Overview</vt:lpstr>
      <vt:lpstr>PROJECT TEAM</vt:lpstr>
      <vt:lpstr>AGENDA</vt:lpstr>
      <vt:lpstr>EXECUTIVE SUMMARY</vt:lpstr>
      <vt:lpstr>SCOPE, DATA &amp; ASSUMPTIONS</vt:lpstr>
      <vt:lpstr>New York City MTA : Key Stats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 &amp; Opportunities for the future</vt:lpstr>
      <vt:lpstr>Appendix</vt:lpstr>
    </vt:vector>
  </TitlesOfParts>
  <Manager/>
  <Company>TLG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Amy Van Ert-Anderson</dc:creator>
  <cp:keywords/>
  <dc:description/>
  <cp:lastModifiedBy>Ganesh Bala</cp:lastModifiedBy>
  <cp:revision>1044</cp:revision>
  <cp:lastPrinted>2019-09-30T17:57:02Z</cp:lastPrinted>
  <dcterms:created xsi:type="dcterms:W3CDTF">2017-01-23T20:11:54Z</dcterms:created>
  <dcterms:modified xsi:type="dcterms:W3CDTF">2020-09-24T23:51:30Z</dcterms:modified>
  <cp:category/>
</cp:coreProperties>
</file>